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5"/>
  </p:notesMasterIdLst>
  <p:handoutMasterIdLst>
    <p:handoutMasterId r:id="rId46"/>
  </p:handoutMasterIdLst>
  <p:sldIdLst>
    <p:sldId id="256" r:id="rId2"/>
    <p:sldId id="262" r:id="rId3"/>
    <p:sldId id="260" r:id="rId4"/>
    <p:sldId id="263" r:id="rId5"/>
    <p:sldId id="264" r:id="rId6"/>
    <p:sldId id="265" r:id="rId7"/>
    <p:sldId id="266" r:id="rId8"/>
    <p:sldId id="280" r:id="rId9"/>
    <p:sldId id="267" r:id="rId10"/>
    <p:sldId id="282" r:id="rId11"/>
    <p:sldId id="268" r:id="rId12"/>
    <p:sldId id="281" r:id="rId13"/>
    <p:sldId id="283" r:id="rId14"/>
    <p:sldId id="284" r:id="rId15"/>
    <p:sldId id="279" r:id="rId16"/>
    <p:sldId id="285" r:id="rId17"/>
    <p:sldId id="286" r:id="rId18"/>
    <p:sldId id="287" r:id="rId19"/>
    <p:sldId id="307" r:id="rId20"/>
    <p:sldId id="288" r:id="rId21"/>
    <p:sldId id="269" r:id="rId22"/>
    <p:sldId id="273" r:id="rId23"/>
    <p:sldId id="289" r:id="rId24"/>
    <p:sldId id="291" r:id="rId25"/>
    <p:sldId id="292" r:id="rId26"/>
    <p:sldId id="293" r:id="rId27"/>
    <p:sldId id="294" r:id="rId28"/>
    <p:sldId id="295" r:id="rId29"/>
    <p:sldId id="296" r:id="rId30"/>
    <p:sldId id="297" r:id="rId31"/>
    <p:sldId id="298" r:id="rId32"/>
    <p:sldId id="299" r:id="rId33"/>
    <p:sldId id="300" r:id="rId34"/>
    <p:sldId id="301" r:id="rId35"/>
    <p:sldId id="302" r:id="rId36"/>
    <p:sldId id="303" r:id="rId37"/>
    <p:sldId id="304" r:id="rId38"/>
    <p:sldId id="305" r:id="rId39"/>
    <p:sldId id="306" r:id="rId40"/>
    <p:sldId id="271" r:id="rId41"/>
    <p:sldId id="275" r:id="rId42"/>
    <p:sldId id="290" r:id="rId43"/>
    <p:sldId id="274" r:id="rId44"/>
  </p:sldIdLst>
  <p:sldSz cx="9144000" cy="6858000" type="screen4x3"/>
  <p:notesSz cx="6858000" cy="90836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5825" autoAdjust="0"/>
  </p:normalViewPr>
  <p:slideViewPr>
    <p:cSldViewPr>
      <p:cViewPr varScale="1">
        <p:scale>
          <a:sx n="59" d="100"/>
          <a:sy n="59" d="100"/>
        </p:scale>
        <p:origin x="-912"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handoutMaster" Target="handoutMasters/handoutMaster1.xml"/><Relationship Id="rId47" Type="http://schemas.openxmlformats.org/officeDocument/2006/relationships/printerSettings" Target="printerSettings/printerSettings1.bin"/><Relationship Id="rId48" Type="http://schemas.openxmlformats.org/officeDocument/2006/relationships/presProps" Target="presProps.xml"/><Relationship Id="rId4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50" Type="http://schemas.openxmlformats.org/officeDocument/2006/relationships/theme" Target="theme/theme1.xml"/><Relationship Id="rId5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0"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00355" name="Rectangle 3"/>
          <p:cNvSpPr>
            <a:spLocks noGrp="1" noChangeArrowheads="1"/>
          </p:cNvSpPr>
          <p:nvPr>
            <p:ph type="dt" sz="quarter" idx="1"/>
          </p:nvPr>
        </p:nvSpPr>
        <p:spPr bwMode="auto">
          <a:xfrm>
            <a:off x="3884613"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fld id="{7E1E94BF-88B7-4E39-BB23-635279628FEF}" type="datetimeFigureOut">
              <a:rPr lang="en-US"/>
              <a:pPr/>
              <a:t>2/11/14</a:t>
            </a:fld>
            <a:endParaRPr lang="en-US"/>
          </a:p>
        </p:txBody>
      </p:sp>
      <p:sp>
        <p:nvSpPr>
          <p:cNvPr id="100356" name="Rectangle 4"/>
          <p:cNvSpPr>
            <a:spLocks noGrp="1" noChangeArrowheads="1"/>
          </p:cNvSpPr>
          <p:nvPr>
            <p:ph type="ftr" sz="quarter" idx="2"/>
          </p:nvPr>
        </p:nvSpPr>
        <p:spPr bwMode="auto">
          <a:xfrm>
            <a:off x="0" y="8628063"/>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00357" name="Rectangle 5"/>
          <p:cNvSpPr>
            <a:spLocks noGrp="1" noChangeArrowheads="1"/>
          </p:cNvSpPr>
          <p:nvPr>
            <p:ph type="sldNum" sz="quarter" idx="3"/>
          </p:nvPr>
        </p:nvSpPr>
        <p:spPr bwMode="auto">
          <a:xfrm>
            <a:off x="3884613" y="8628063"/>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3A9EC6F2-48C4-4BE3-8A7B-CD41A2A77C68}" type="slidenum">
              <a:rPr lang="en-US"/>
              <a:pPr/>
              <a:t>‹#›</a:t>
            </a:fld>
            <a:endParaRPr lang="en-US"/>
          </a:p>
        </p:txBody>
      </p:sp>
    </p:spTree>
    <p:extLst>
      <p:ext uri="{BB962C8B-B14F-4D97-AF65-F5344CB8AC3E}">
        <p14:creationId xmlns:p14="http://schemas.microsoft.com/office/powerpoint/2010/main" val="26221531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025"/>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4025"/>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7F875A88-50D0-4761-B66C-C64846A200CC}" type="datetimeFigureOut">
              <a:rPr lang="en-US"/>
              <a:pPr>
                <a:defRPr/>
              </a:pPr>
              <a:t>2/11/14</a:t>
            </a:fld>
            <a:endParaRPr lang="en-US" dirty="0"/>
          </a:p>
        </p:txBody>
      </p:sp>
      <p:sp>
        <p:nvSpPr>
          <p:cNvPr id="4" name="Slide Image Placeholder 3"/>
          <p:cNvSpPr>
            <a:spLocks noGrp="1" noRot="1" noChangeAspect="1"/>
          </p:cNvSpPr>
          <p:nvPr>
            <p:ph type="sldImg" idx="2"/>
          </p:nvPr>
        </p:nvSpPr>
        <p:spPr>
          <a:xfrm>
            <a:off x="1158875" y="681038"/>
            <a:ext cx="4541838" cy="3406775"/>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14825"/>
            <a:ext cx="5486400" cy="408781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28063"/>
            <a:ext cx="2971800" cy="454025"/>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28063"/>
            <a:ext cx="2971800" cy="454025"/>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3E2C6761-F017-487E-8C78-BF04922925DA}" type="slidenum">
              <a:rPr lang="en-US"/>
              <a:pPr>
                <a:defRPr/>
              </a:pPr>
              <a:t>‹#›</a:t>
            </a:fld>
            <a:endParaRPr lang="en-US" dirty="0"/>
          </a:p>
        </p:txBody>
      </p:sp>
    </p:spTree>
    <p:extLst>
      <p:ext uri="{BB962C8B-B14F-4D97-AF65-F5344CB8AC3E}">
        <p14:creationId xmlns:p14="http://schemas.microsoft.com/office/powerpoint/2010/main" val="66519308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TextEdit="1"/>
          </p:cNvSpPr>
          <p:nvPr>
            <p:ph type="sldImg"/>
          </p:nvPr>
        </p:nvSpPr>
        <p:spPr bwMode="auto">
          <a:noFill/>
          <a:ln>
            <a:solidFill>
              <a:srgbClr val="000000"/>
            </a:solidFill>
            <a:miter lim="800000"/>
            <a:headEnd/>
            <a:tailEnd/>
          </a:ln>
        </p:spPr>
      </p:sp>
      <p:sp>
        <p:nvSpPr>
          <p:cNvPr id="3379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TextEdit="1"/>
          </p:cNvSpPr>
          <p:nvPr>
            <p:ph type="sldImg"/>
          </p:nvPr>
        </p:nvSpPr>
        <p:spPr bwMode="auto">
          <a:noFill/>
          <a:ln>
            <a:solidFill>
              <a:srgbClr val="000000"/>
            </a:solidFill>
            <a:miter lim="800000"/>
            <a:headEnd/>
            <a:tailEnd/>
          </a:ln>
        </p:spPr>
      </p:sp>
      <p:sp>
        <p:nvSpPr>
          <p:cNvPr id="3584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I believe this is Colleen’s teaching piece.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We talked about the following points:</a:t>
            </a:r>
          </a:p>
          <a:p>
            <a:pPr eaLnBrk="1" fontAlgn="auto" hangingPunct="1">
              <a:spcBef>
                <a:spcPts val="0"/>
              </a:spcBef>
              <a:spcAft>
                <a:spcPts val="0"/>
              </a:spcAft>
              <a:defRPr/>
            </a:pPr>
            <a:endParaRPr lang="en-US" dirty="0" smtClean="0"/>
          </a:p>
          <a:p>
            <a:pPr marL="228600" indent="-228600" eaLnBrk="1" fontAlgn="auto" hangingPunct="1">
              <a:spcBef>
                <a:spcPts val="0"/>
              </a:spcBef>
              <a:spcAft>
                <a:spcPts val="0"/>
              </a:spcAft>
              <a:buFontTx/>
              <a:buAutoNum type="arabicPeriod"/>
              <a:defRPr/>
            </a:pPr>
            <a:r>
              <a:rPr lang="en-US" dirty="0" smtClean="0"/>
              <a:t>Perhaps differentiating the exemplars by grade level and rearranging participants by grade level vs. content taught.</a:t>
            </a:r>
          </a:p>
          <a:p>
            <a:pPr marL="228600" indent="-228600" eaLnBrk="1" fontAlgn="auto" hangingPunct="1">
              <a:spcBef>
                <a:spcPts val="0"/>
              </a:spcBef>
              <a:spcAft>
                <a:spcPts val="0"/>
              </a:spcAft>
              <a:buFontTx/>
              <a:buAutoNum type="arabicPeriod"/>
              <a:defRPr/>
            </a:pPr>
            <a:r>
              <a:rPr lang="en-US" dirty="0" smtClean="0"/>
              <a:t>Giving participants a choice of exemplars to use for the learning activity.</a:t>
            </a:r>
          </a:p>
          <a:p>
            <a:pPr marL="228600" indent="-228600" eaLnBrk="1" fontAlgn="auto" hangingPunct="1">
              <a:spcBef>
                <a:spcPts val="0"/>
              </a:spcBef>
              <a:spcAft>
                <a:spcPts val="0"/>
              </a:spcAft>
              <a:buFontTx/>
              <a:buAutoNum type="arabicPeriod"/>
              <a:defRPr/>
            </a:pPr>
            <a:r>
              <a:rPr lang="en-US" dirty="0" smtClean="0"/>
              <a:t>Taking them through a talking to the text activity with their exemplars.</a:t>
            </a:r>
          </a:p>
          <a:p>
            <a:pPr marL="685800" lvl="1" indent="-228600" eaLnBrk="1" fontAlgn="auto" hangingPunct="1">
              <a:spcBef>
                <a:spcPts val="0"/>
              </a:spcBef>
              <a:spcAft>
                <a:spcPts val="0"/>
              </a:spcAft>
              <a:buFontTx/>
              <a:buAutoNum type="arabicPeriod"/>
              <a:defRPr/>
            </a:pPr>
            <a:r>
              <a:rPr lang="en-US" dirty="0" smtClean="0"/>
              <a:t>What are you noticing about student writing as you read this exemplar?</a:t>
            </a:r>
          </a:p>
          <a:p>
            <a:pPr marL="685800" lvl="1" indent="-228600" eaLnBrk="1" fontAlgn="auto" hangingPunct="1">
              <a:spcBef>
                <a:spcPts val="0"/>
              </a:spcBef>
              <a:spcAft>
                <a:spcPts val="0"/>
              </a:spcAft>
              <a:buFontTx/>
              <a:buAutoNum type="arabicPeriod"/>
              <a:defRPr/>
            </a:pPr>
            <a:r>
              <a:rPr lang="en-US" dirty="0" smtClean="0"/>
              <a:t>How might your </a:t>
            </a:r>
            <a:r>
              <a:rPr lang="en-US" dirty="0" err="1" smtClean="0"/>
              <a:t>noticings</a:t>
            </a:r>
            <a:r>
              <a:rPr lang="en-US" dirty="0" smtClean="0"/>
              <a:t> inform you (us) about what students need in order to produce CRW?</a:t>
            </a:r>
          </a:p>
          <a:p>
            <a:pPr marL="685800" lvl="1" indent="-228600" eaLnBrk="1" fontAlgn="auto" hangingPunct="1">
              <a:spcBef>
                <a:spcPts val="0"/>
              </a:spcBef>
              <a:spcAft>
                <a:spcPts val="0"/>
              </a:spcAft>
              <a:buFontTx/>
              <a:buAutoNum type="arabicPeriod"/>
              <a:defRPr/>
            </a:pPr>
            <a:r>
              <a:rPr lang="en-US" dirty="0" smtClean="0"/>
              <a:t>What can we learn from these exemplars?</a:t>
            </a:r>
          </a:p>
          <a:p>
            <a:pPr marL="228600" indent="-228600" eaLnBrk="1" fontAlgn="auto" hangingPunct="1">
              <a:spcBef>
                <a:spcPts val="0"/>
              </a:spcBef>
              <a:spcAft>
                <a:spcPts val="0"/>
              </a:spcAft>
              <a:buFontTx/>
              <a:buAutoNum type="arabicPeriod"/>
              <a:defRPr/>
            </a:pPr>
            <a:endParaRPr lang="en-US" dirty="0"/>
          </a:p>
        </p:txBody>
      </p:sp>
      <p:sp>
        <p:nvSpPr>
          <p:cNvPr id="3379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712CEA2-2570-40B4-B10D-E3D3C8434B28}" type="slidenum">
              <a:rPr lang="en-US">
                <a:cs typeface="Arial" charset="0"/>
              </a:rPr>
              <a:pPr fontAlgn="base">
                <a:spcBef>
                  <a:spcPct val="0"/>
                </a:spcBef>
                <a:spcAft>
                  <a:spcPct val="0"/>
                </a:spcAft>
                <a:defRPr/>
              </a:pPr>
              <a:t>12</a:t>
            </a:fld>
            <a:endParaRPr lang="en-US">
              <a:cs typeface="Arial"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I believe this is Colleen’s teaching piece.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We talked about the following points:</a:t>
            </a:r>
          </a:p>
          <a:p>
            <a:pPr eaLnBrk="1" fontAlgn="auto" hangingPunct="1">
              <a:spcBef>
                <a:spcPts val="0"/>
              </a:spcBef>
              <a:spcAft>
                <a:spcPts val="0"/>
              </a:spcAft>
              <a:defRPr/>
            </a:pPr>
            <a:endParaRPr lang="en-US" dirty="0" smtClean="0"/>
          </a:p>
          <a:p>
            <a:pPr marL="228600" indent="-228600" eaLnBrk="1" fontAlgn="auto" hangingPunct="1">
              <a:spcBef>
                <a:spcPts val="0"/>
              </a:spcBef>
              <a:spcAft>
                <a:spcPts val="0"/>
              </a:spcAft>
              <a:buFontTx/>
              <a:buAutoNum type="arabicPeriod"/>
              <a:defRPr/>
            </a:pPr>
            <a:r>
              <a:rPr lang="en-US" dirty="0" smtClean="0"/>
              <a:t>Perhaps differentiating the exemplars by grade level and rearranging participants by grade level vs. content taught.</a:t>
            </a:r>
          </a:p>
          <a:p>
            <a:pPr marL="228600" indent="-228600" eaLnBrk="1" fontAlgn="auto" hangingPunct="1">
              <a:spcBef>
                <a:spcPts val="0"/>
              </a:spcBef>
              <a:spcAft>
                <a:spcPts val="0"/>
              </a:spcAft>
              <a:buFontTx/>
              <a:buAutoNum type="arabicPeriod"/>
              <a:defRPr/>
            </a:pPr>
            <a:r>
              <a:rPr lang="en-US" dirty="0" smtClean="0"/>
              <a:t>Giving participants a choice of exemplars to use for the learning activity.</a:t>
            </a:r>
          </a:p>
          <a:p>
            <a:pPr marL="228600" indent="-228600" eaLnBrk="1" fontAlgn="auto" hangingPunct="1">
              <a:spcBef>
                <a:spcPts val="0"/>
              </a:spcBef>
              <a:spcAft>
                <a:spcPts val="0"/>
              </a:spcAft>
              <a:buFontTx/>
              <a:buAutoNum type="arabicPeriod"/>
              <a:defRPr/>
            </a:pPr>
            <a:r>
              <a:rPr lang="en-US" dirty="0" smtClean="0"/>
              <a:t>Taking them through a talking to the text activity with their exemplars.</a:t>
            </a:r>
          </a:p>
          <a:p>
            <a:pPr marL="685800" lvl="1" indent="-228600" eaLnBrk="1" fontAlgn="auto" hangingPunct="1">
              <a:spcBef>
                <a:spcPts val="0"/>
              </a:spcBef>
              <a:spcAft>
                <a:spcPts val="0"/>
              </a:spcAft>
              <a:buFontTx/>
              <a:buAutoNum type="arabicPeriod"/>
              <a:defRPr/>
            </a:pPr>
            <a:r>
              <a:rPr lang="en-US" dirty="0" smtClean="0"/>
              <a:t>What are you noticing about student writing as you read this exemplar?</a:t>
            </a:r>
          </a:p>
          <a:p>
            <a:pPr marL="685800" lvl="1" indent="-228600" eaLnBrk="1" fontAlgn="auto" hangingPunct="1">
              <a:spcBef>
                <a:spcPts val="0"/>
              </a:spcBef>
              <a:spcAft>
                <a:spcPts val="0"/>
              </a:spcAft>
              <a:buFontTx/>
              <a:buAutoNum type="arabicPeriod"/>
              <a:defRPr/>
            </a:pPr>
            <a:r>
              <a:rPr lang="en-US" dirty="0" smtClean="0"/>
              <a:t>How might your </a:t>
            </a:r>
            <a:r>
              <a:rPr lang="en-US" dirty="0" err="1" smtClean="0"/>
              <a:t>noticings</a:t>
            </a:r>
            <a:r>
              <a:rPr lang="en-US" dirty="0" smtClean="0"/>
              <a:t> inform you (us) about what students need in order to produce CRW?</a:t>
            </a:r>
          </a:p>
          <a:p>
            <a:pPr marL="685800" lvl="1" indent="-228600" eaLnBrk="1" fontAlgn="auto" hangingPunct="1">
              <a:spcBef>
                <a:spcPts val="0"/>
              </a:spcBef>
              <a:spcAft>
                <a:spcPts val="0"/>
              </a:spcAft>
              <a:buFontTx/>
              <a:buAutoNum type="arabicPeriod"/>
              <a:defRPr/>
            </a:pPr>
            <a:r>
              <a:rPr lang="en-US" dirty="0" smtClean="0"/>
              <a:t>What can we learn from these exemplars?</a:t>
            </a:r>
          </a:p>
          <a:p>
            <a:pPr marL="228600" indent="-228600" eaLnBrk="1" fontAlgn="auto" hangingPunct="1">
              <a:spcBef>
                <a:spcPts val="0"/>
              </a:spcBef>
              <a:spcAft>
                <a:spcPts val="0"/>
              </a:spcAft>
              <a:buFontTx/>
              <a:buAutoNum type="arabicPeriod"/>
              <a:defRPr/>
            </a:pPr>
            <a:endParaRPr lang="en-US" dirty="0"/>
          </a:p>
        </p:txBody>
      </p:sp>
      <p:sp>
        <p:nvSpPr>
          <p:cNvPr id="39939" name="Slide Number Placeholder 3"/>
          <p:cNvSpPr txBox="1">
            <a:spLocks noGrp="1"/>
          </p:cNvSpPr>
          <p:nvPr/>
        </p:nvSpPr>
        <p:spPr bwMode="auto">
          <a:xfrm>
            <a:off x="3884613" y="8628063"/>
            <a:ext cx="2971800" cy="454025"/>
          </a:xfrm>
          <a:prstGeom prst="rect">
            <a:avLst/>
          </a:prstGeom>
          <a:noFill/>
          <a:ln w="9525">
            <a:noFill/>
            <a:miter lim="800000"/>
            <a:headEnd/>
            <a:tailEnd/>
          </a:ln>
        </p:spPr>
        <p:txBody>
          <a:bodyPr anchor="b"/>
          <a:lstStyle/>
          <a:p>
            <a:pPr algn="r"/>
            <a:fld id="{8BA84213-BC06-431D-9488-3F01C426E46B}" type="slidenum">
              <a:rPr lang="en-US" sz="1200">
                <a:latin typeface="Calibri" pitchFamily="34" charset="0"/>
              </a:rPr>
              <a:pPr algn="r"/>
              <a:t>13</a:t>
            </a:fld>
            <a:endParaRPr lang="en-US" sz="1200">
              <a:latin typeface="Calibri"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bwMode="auto">
          <a:noFill/>
          <a:ln>
            <a:solidFill>
              <a:srgbClr val="000000"/>
            </a:solidFill>
            <a:miter lim="800000"/>
            <a:headEnd/>
            <a:tailEnd/>
          </a:ln>
        </p:spPr>
      </p:sp>
      <p:sp>
        <p:nvSpPr>
          <p:cNvPr id="41986"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en-US" smtClean="0"/>
              <a:t>Short!  No more than 10 minutes, if that!  </a:t>
            </a:r>
          </a:p>
        </p:txBody>
      </p:sp>
      <p:sp>
        <p:nvSpPr>
          <p:cNvPr id="41987" name="Slide Number Placeholder 3"/>
          <p:cNvSpPr txBox="1">
            <a:spLocks noGrp="1"/>
          </p:cNvSpPr>
          <p:nvPr/>
        </p:nvSpPr>
        <p:spPr bwMode="auto">
          <a:xfrm>
            <a:off x="3884613" y="8628063"/>
            <a:ext cx="2971800" cy="454025"/>
          </a:xfrm>
          <a:prstGeom prst="rect">
            <a:avLst/>
          </a:prstGeom>
          <a:noFill/>
          <a:ln w="9525">
            <a:noFill/>
            <a:miter lim="800000"/>
            <a:headEnd/>
            <a:tailEnd/>
          </a:ln>
        </p:spPr>
        <p:txBody>
          <a:bodyPr anchor="b"/>
          <a:lstStyle/>
          <a:p>
            <a:pPr algn="r"/>
            <a:fld id="{866DB7CF-CC06-455E-82C6-F44D9B27BCDC}" type="slidenum">
              <a:rPr lang="en-US" sz="1200">
                <a:latin typeface="Calibri" pitchFamily="34" charset="0"/>
              </a:rPr>
              <a:pPr algn="r"/>
              <a:t>14</a:t>
            </a:fld>
            <a:endParaRPr lang="en-US" sz="1200">
              <a:latin typeface="Calibri"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Slide Image Placeholder 1"/>
          <p:cNvSpPr>
            <a:spLocks noGrp="1" noRot="1" noChangeAspect="1"/>
          </p:cNvSpPr>
          <p:nvPr>
            <p:ph type="sldImg"/>
          </p:nvPr>
        </p:nvSpPr>
        <p:spPr bwMode="auto">
          <a:noFill/>
          <a:ln>
            <a:solidFill>
              <a:srgbClr val="000000"/>
            </a:solidFill>
            <a:miter lim="800000"/>
            <a:headEnd/>
            <a:tailEnd/>
          </a:ln>
        </p:spPr>
      </p:sp>
      <p:sp>
        <p:nvSpPr>
          <p:cNvPr id="4608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morning I am not sure that I have the title correct, Colleen.  Please fix if not.  </a:t>
            </a:r>
            <a:r>
              <a:rPr lang="en-US" smtClean="0">
                <a:sym typeface="Wingdings" pitchFamily="2" charset="2"/>
              </a:rPr>
              <a:t></a:t>
            </a:r>
            <a:endParaRPr lang="en-US" smtClean="0"/>
          </a:p>
        </p:txBody>
      </p:sp>
      <p:sp>
        <p:nvSpPr>
          <p:cNvPr id="3584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37D6085-E361-40C5-8948-C477A9202A95}" type="slidenum">
              <a:rPr lang="en-US">
                <a:cs typeface="Arial" charset="0"/>
              </a:rPr>
              <a:pPr fontAlgn="base">
                <a:spcBef>
                  <a:spcPct val="0"/>
                </a:spcBef>
                <a:spcAft>
                  <a:spcPct val="0"/>
                </a:spcAft>
                <a:defRPr/>
              </a:pPr>
              <a:t>15</a:t>
            </a:fld>
            <a:endParaRPr lang="en-US">
              <a:cs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spcBef>
                <a:spcPct val="0"/>
              </a:spcBef>
            </a:pPr>
            <a:r>
              <a:rPr lang="en-US" smtClean="0"/>
              <a:t>Begin the Jot Thoughts with</a:t>
            </a:r>
          </a:p>
          <a:p>
            <a:pPr eaLnBrk="1" hangingPunct="1">
              <a:spcBef>
                <a:spcPct val="0"/>
              </a:spcBef>
            </a:pPr>
            <a:r>
              <a:rPr lang="en-US" smtClean="0"/>
              <a:t>“written with authority”</a:t>
            </a:r>
          </a:p>
          <a:p>
            <a:pPr eaLnBrk="1" hangingPunct="1">
              <a:spcBef>
                <a:spcPct val="0"/>
              </a:spcBef>
              <a:buFontTx/>
              <a:buAutoNum type="arabicPeriod"/>
            </a:pPr>
            <a:endParaRPr lang="en-US" smtClean="0"/>
          </a:p>
        </p:txBody>
      </p:sp>
      <p:sp>
        <p:nvSpPr>
          <p:cNvPr id="44035" name="Slide Number Placeholder 3"/>
          <p:cNvSpPr txBox="1">
            <a:spLocks noGrp="1"/>
          </p:cNvSpPr>
          <p:nvPr/>
        </p:nvSpPr>
        <p:spPr bwMode="auto">
          <a:xfrm>
            <a:off x="3884613" y="8628063"/>
            <a:ext cx="2971800" cy="454025"/>
          </a:xfrm>
          <a:prstGeom prst="rect">
            <a:avLst/>
          </a:prstGeom>
          <a:noFill/>
          <a:ln w="9525">
            <a:noFill/>
            <a:miter lim="800000"/>
            <a:headEnd/>
            <a:tailEnd/>
          </a:ln>
        </p:spPr>
        <p:txBody>
          <a:bodyPr anchor="b"/>
          <a:lstStyle/>
          <a:p>
            <a:pPr algn="r"/>
            <a:fld id="{244A7CE9-2154-48FC-AE61-5FC68F224478}" type="slidenum">
              <a:rPr lang="en-US" sz="1200">
                <a:latin typeface="Calibri" pitchFamily="34" charset="0"/>
              </a:rPr>
              <a:pPr algn="r"/>
              <a:t>16</a:t>
            </a:fld>
            <a:endParaRPr lang="en-US" sz="1200">
              <a:latin typeface="Calibri"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TextEdit="1"/>
          </p:cNvSpPr>
          <p:nvPr>
            <p:ph type="sldImg"/>
          </p:nvPr>
        </p:nvSpPr>
        <p:spPr bwMode="auto">
          <a:noFill/>
          <a:ln>
            <a:solidFill>
              <a:srgbClr val="000000"/>
            </a:solidFill>
            <a:miter lim="800000"/>
            <a:headEnd/>
            <a:tailEnd/>
          </a:ln>
        </p:spPr>
      </p:sp>
      <p:sp>
        <p:nvSpPr>
          <p:cNvPr id="48130" name="Rectangle 3"/>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en-US" smtClean="0"/>
              <a:t>Take notes to share with group</a:t>
            </a:r>
          </a:p>
          <a:p>
            <a:pPr marL="228600" indent="-228600" eaLnBrk="1" hangingPunct="1">
              <a:spcBef>
                <a:spcPct val="0"/>
              </a:spcBef>
              <a:buFontTx/>
              <a:buAutoNum type="arabicPeriod"/>
            </a:pPr>
            <a:r>
              <a:rPr lang="en-US" smtClean="0"/>
              <a:t>Perhaps differentiating the exemplars by grade level and rearranging participants by grade level vs. content taught.</a:t>
            </a:r>
          </a:p>
          <a:p>
            <a:pPr marL="228600" indent="-228600" eaLnBrk="1" hangingPunct="1">
              <a:spcBef>
                <a:spcPct val="0"/>
              </a:spcBef>
              <a:buFontTx/>
              <a:buAutoNum type="arabicPeriod"/>
            </a:pPr>
            <a:r>
              <a:rPr lang="en-US" smtClean="0"/>
              <a:t>Giving participants a choice of exemplars to use for the learning activity.</a:t>
            </a:r>
          </a:p>
          <a:p>
            <a:pPr marL="228600" indent="-228600" eaLnBrk="1" hangingPunct="1">
              <a:spcBef>
                <a:spcPct val="0"/>
              </a:spcBef>
              <a:buFontTx/>
              <a:buAutoNum type="arabicPeriod"/>
            </a:pPr>
            <a:r>
              <a:rPr lang="en-US" smtClean="0"/>
              <a:t>Taking them through a talking to the text activity with their exemplars.</a:t>
            </a:r>
          </a:p>
          <a:p>
            <a:pPr marL="742950" lvl="1" indent="-285750" eaLnBrk="1" hangingPunct="1">
              <a:spcBef>
                <a:spcPct val="0"/>
              </a:spcBef>
              <a:buFontTx/>
              <a:buAutoNum type="arabicPeriod"/>
            </a:pPr>
            <a:r>
              <a:rPr lang="en-US" smtClean="0"/>
              <a:t>What are you noticing about student writing as you read this exemplar?</a:t>
            </a:r>
          </a:p>
          <a:p>
            <a:pPr marL="742950" lvl="1" indent="-285750" eaLnBrk="1" hangingPunct="1">
              <a:spcBef>
                <a:spcPct val="0"/>
              </a:spcBef>
              <a:buFontTx/>
              <a:buAutoNum type="arabicPeriod"/>
            </a:pPr>
            <a:r>
              <a:rPr lang="en-US" smtClean="0"/>
              <a:t>How might your noticings inform you (us) about what students need in order to produce CRW?</a:t>
            </a:r>
          </a:p>
          <a:p>
            <a:pPr marL="742950" lvl="1" indent="-285750" eaLnBrk="1" hangingPunct="1">
              <a:spcBef>
                <a:spcPct val="0"/>
              </a:spcBef>
              <a:buFontTx/>
              <a:buAutoNum type="arabicPeriod"/>
            </a:pPr>
            <a:r>
              <a:rPr lang="en-US" smtClean="0"/>
              <a:t>What can we learn from these exemplars?</a:t>
            </a:r>
          </a:p>
          <a:p>
            <a:pPr marL="228600" indent="-228600" eaLnBrk="1" hangingPunct="1"/>
            <a:endParaRPr lang="en-US" smtClean="0"/>
          </a:p>
          <a:p>
            <a:pPr marL="228600" indent="-228600" eaLnBrk="1" hangingPunct="1"/>
            <a:r>
              <a:rPr lang="en-US" smtClean="0"/>
              <a:t>Group share to create a list.</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Freewrite here. Make a list</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Rot="1" noChangeAspect="1" noTextEdit="1"/>
          </p:cNvSpPr>
          <p:nvPr>
            <p:ph type="sldImg"/>
          </p:nvPr>
        </p:nvSpPr>
        <p:spPr bwMode="auto">
          <a:noFill/>
          <a:ln>
            <a:solidFill>
              <a:srgbClr val="000000"/>
            </a:solidFill>
            <a:miter lim="800000"/>
            <a:headEnd/>
            <a:tailEnd/>
          </a:ln>
        </p:spPr>
      </p:sp>
      <p:sp>
        <p:nvSpPr>
          <p:cNvPr id="105475"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Freewrite here. Make a list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a:p>
            <a:pPr eaLnBrk="1" hangingPunct="1">
              <a:spcBef>
                <a:spcPct val="0"/>
              </a:spcBef>
            </a:pPr>
            <a:endParaRPr lang="en-US" smtClean="0"/>
          </a:p>
          <a:p>
            <a:pPr eaLnBrk="1" hangingPunct="1">
              <a:spcBef>
                <a:spcPct val="0"/>
              </a:spcBef>
            </a:pPr>
            <a:r>
              <a:rPr lang="en-US" smtClean="0"/>
              <a:t>Talking points include</a:t>
            </a:r>
          </a:p>
          <a:p>
            <a:pPr eaLnBrk="1" hangingPunct="1">
              <a:spcBef>
                <a:spcPct val="0"/>
              </a:spcBef>
              <a:buFontTx/>
              <a:buChar char="•"/>
            </a:pPr>
            <a:r>
              <a:rPr lang="en-US" smtClean="0"/>
              <a:t>Any introductions or business</a:t>
            </a:r>
          </a:p>
          <a:p>
            <a:pPr eaLnBrk="1" hangingPunct="1">
              <a:spcBef>
                <a:spcPct val="0"/>
              </a:spcBef>
              <a:buFontTx/>
              <a:buChar char="•"/>
            </a:pPr>
            <a:r>
              <a:rPr lang="en-US" smtClean="0"/>
              <a:t> Glad to see you again.  With the Holidays and multiple snow days, it has been a long stretch!</a:t>
            </a:r>
          </a:p>
          <a:p>
            <a:pPr eaLnBrk="1" hangingPunct="1">
              <a:spcBef>
                <a:spcPct val="0"/>
              </a:spcBef>
              <a:buFontTx/>
              <a:buChar char="•"/>
            </a:pPr>
            <a:r>
              <a:rPr lang="en-US" smtClean="0"/>
              <a:t>Good time to reflect on our students’ progress with CRW and to candidly evaluate their current writing needs.</a:t>
            </a:r>
          </a:p>
          <a:p>
            <a:pPr eaLnBrk="1" hangingPunct="1">
              <a:spcBef>
                <a:spcPct val="0"/>
              </a:spcBef>
            </a:pPr>
            <a:endParaRPr lang="en-US" smtClean="0"/>
          </a:p>
          <a:p>
            <a:pPr eaLnBrk="1" hangingPunct="1">
              <a:spcBef>
                <a:spcPct val="0"/>
              </a:spcBef>
              <a:buFontTx/>
              <a:buChar char="•"/>
            </a:pPr>
            <a:endParaRPr lang="en-US" smtClean="0"/>
          </a:p>
          <a:p>
            <a:pPr eaLnBrk="1" hangingPunct="1">
              <a:spcBef>
                <a:spcPct val="0"/>
              </a:spcBef>
              <a:buFontTx/>
              <a:buChar char="•"/>
            </a:pPr>
            <a:endParaRPr lang="en-US" smtClean="0"/>
          </a:p>
          <a:p>
            <a:pPr eaLnBrk="1" hangingPunct="1">
              <a:spcBef>
                <a:spcPct val="0"/>
              </a:spcBef>
            </a:pPr>
            <a:endParaRPr lang="en-US"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5C3A28A-E9B1-4D7D-B3A6-3D876FAAE747}" type="slidenum">
              <a:rPr lang="en-US">
                <a:cs typeface="Arial" charset="0"/>
              </a:rPr>
              <a:pPr fontAlgn="base">
                <a:spcBef>
                  <a:spcPct val="0"/>
                </a:spcBef>
                <a:spcAft>
                  <a:spcPct val="0"/>
                </a:spcAft>
                <a:defRPr/>
              </a:pPr>
              <a:t>2</a:t>
            </a:fld>
            <a:endParaRPr lang="en-US">
              <a:cs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TextEdit="1"/>
          </p:cNvSpPr>
          <p:nvPr>
            <p:ph type="sldImg"/>
          </p:nvPr>
        </p:nvSpPr>
        <p:spPr bwMode="auto">
          <a:noFill/>
          <a:ln>
            <a:solidFill>
              <a:srgbClr val="000000"/>
            </a:solidFill>
            <a:miter lim="800000"/>
            <a:headEnd/>
            <a:tailEnd/>
          </a:ln>
        </p:spPr>
      </p:sp>
      <p:sp>
        <p:nvSpPr>
          <p:cNvPr id="5222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Write in journal. Share after lunch.</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TextEdit="1"/>
          </p:cNvSpPr>
          <p:nvPr>
            <p:ph type="sldImg"/>
          </p:nvPr>
        </p:nvSpPr>
        <p:spPr bwMode="auto">
          <a:noFill/>
          <a:ln>
            <a:solidFill>
              <a:srgbClr val="000000"/>
            </a:solidFill>
            <a:miter lim="800000"/>
            <a:headEnd/>
            <a:tailEnd/>
          </a:ln>
        </p:spPr>
      </p:sp>
      <p:sp>
        <p:nvSpPr>
          <p:cNvPr id="5427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This is the closure piece for the CRW examination.  </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Here is a run-down of our thinking yesterday:  </a:t>
            </a:r>
          </a:p>
          <a:p>
            <a:pPr marL="228600" indent="-228600" eaLnBrk="1" fontAlgn="auto" hangingPunct="1">
              <a:spcBef>
                <a:spcPts val="0"/>
              </a:spcBef>
              <a:spcAft>
                <a:spcPts val="0"/>
              </a:spcAft>
              <a:buFontTx/>
              <a:buAutoNum type="arabicPeriod"/>
              <a:defRPr/>
            </a:pPr>
            <a:r>
              <a:rPr lang="en-US" dirty="0" smtClean="0"/>
              <a:t>Having completed the learning activity, teachers will add to their initial thinking about CRW.  This is designed to “push out” the sides of their boxes and extend their perspective on CRW.  We talked about using a free-write time with a processing time with their colleagues</a:t>
            </a:r>
          </a:p>
          <a:p>
            <a:pPr marL="228600" indent="-228600" eaLnBrk="1" fontAlgn="auto" hangingPunct="1">
              <a:spcBef>
                <a:spcPts val="0"/>
              </a:spcBef>
              <a:spcAft>
                <a:spcPts val="0"/>
              </a:spcAft>
              <a:buFontTx/>
              <a:buAutoNum type="arabicPeriod"/>
              <a:defRPr/>
            </a:pPr>
            <a:r>
              <a:rPr lang="en-US" dirty="0" smtClean="0"/>
              <a:t>After writing, we need to have a share/processing time.  Options:</a:t>
            </a:r>
          </a:p>
          <a:p>
            <a:pPr marL="685800" lvl="1" indent="-228600" eaLnBrk="1" fontAlgn="auto" hangingPunct="1">
              <a:spcBef>
                <a:spcPts val="0"/>
              </a:spcBef>
              <a:spcAft>
                <a:spcPts val="0"/>
              </a:spcAft>
              <a:buFontTx/>
              <a:buAutoNum type="arabicPeriod"/>
              <a:defRPr/>
            </a:pPr>
            <a:r>
              <a:rPr lang="en-US" dirty="0" smtClean="0"/>
              <a:t>Inside-Outside Circle (moving)</a:t>
            </a:r>
          </a:p>
          <a:p>
            <a:pPr marL="685800" lvl="1" indent="-228600" eaLnBrk="1" fontAlgn="auto" hangingPunct="1">
              <a:spcBef>
                <a:spcPts val="0"/>
              </a:spcBef>
              <a:spcAft>
                <a:spcPts val="0"/>
              </a:spcAft>
              <a:buFontTx/>
              <a:buAutoNum type="arabicPeriod"/>
              <a:defRPr/>
            </a:pPr>
            <a:r>
              <a:rPr lang="en-US" dirty="0" smtClean="0"/>
              <a:t>Thinking partner</a:t>
            </a:r>
          </a:p>
          <a:p>
            <a:pPr marL="685800" lvl="1" indent="-228600" eaLnBrk="1" fontAlgn="auto" hangingPunct="1">
              <a:spcBef>
                <a:spcPts val="0"/>
              </a:spcBef>
              <a:spcAft>
                <a:spcPts val="0"/>
              </a:spcAft>
              <a:buFontTx/>
              <a:buAutoNum type="arabicPeriod"/>
              <a:defRPr/>
            </a:pPr>
            <a:r>
              <a:rPr lang="en-US" dirty="0" smtClean="0"/>
              <a:t>Team share</a:t>
            </a:r>
          </a:p>
          <a:p>
            <a:pPr marL="685800" lvl="1" indent="-228600" eaLnBrk="1" fontAlgn="auto" hangingPunct="1">
              <a:spcBef>
                <a:spcPts val="0"/>
              </a:spcBef>
              <a:spcAft>
                <a:spcPts val="0"/>
              </a:spcAft>
              <a:buFontTx/>
              <a:buAutoNum type="arabicPeriod"/>
              <a:defRPr/>
            </a:pPr>
            <a:r>
              <a:rPr lang="en-US" dirty="0" smtClean="0"/>
              <a:t>Mix-Pair-Share so they are up and moving and sharing with at least two – three colleagues.</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We must always agree with them that students need to know how to spell, write a complete sentence, use the conventions with fidelity, etc.  What we are asking is that we all view CRW as incorporating this and much, much more.  Just like reading, many of these conventions will come along the more students read good writing and write, publish, receive feedback, etc.</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sz="1600" b="1" dirty="0" smtClean="0"/>
              <a:t>Key Question:  </a:t>
            </a:r>
          </a:p>
          <a:p>
            <a:pPr eaLnBrk="1" fontAlgn="auto" hangingPunct="1">
              <a:spcBef>
                <a:spcPts val="0"/>
              </a:spcBef>
              <a:spcAft>
                <a:spcPts val="0"/>
              </a:spcAft>
              <a:defRPr/>
            </a:pPr>
            <a:r>
              <a:rPr lang="en-US" sz="1600" b="1" dirty="0" smtClean="0"/>
              <a:t>How has our learning in the last hour </a:t>
            </a:r>
            <a:r>
              <a:rPr lang="en-US" sz="1600" b="1" u="sng" dirty="0" smtClean="0"/>
              <a:t>augmented</a:t>
            </a:r>
            <a:r>
              <a:rPr lang="en-US" sz="1600" b="1" dirty="0" smtClean="0"/>
              <a:t>, </a:t>
            </a:r>
            <a:r>
              <a:rPr lang="en-US" sz="1600" b="1" u="sng" dirty="0" smtClean="0"/>
              <a:t>complimented</a:t>
            </a:r>
            <a:r>
              <a:rPr lang="en-US" sz="1600" b="1" dirty="0" smtClean="0"/>
              <a:t>, </a:t>
            </a:r>
            <a:r>
              <a:rPr lang="en-US" sz="1600" b="1" u="sng" dirty="0" smtClean="0"/>
              <a:t>broadened</a:t>
            </a:r>
            <a:r>
              <a:rPr lang="en-US" sz="1600" b="1" dirty="0" smtClean="0"/>
              <a:t>, and/or </a:t>
            </a:r>
            <a:r>
              <a:rPr lang="en-US" sz="1600" b="1" u="sng" dirty="0" smtClean="0"/>
              <a:t>changed </a:t>
            </a:r>
            <a:r>
              <a:rPr lang="en-US" sz="1600" b="1" dirty="0" smtClean="0"/>
              <a:t>the way you view the needs students at Monett have regarding their competence in producing high-quality CRW?</a:t>
            </a:r>
          </a:p>
          <a:p>
            <a:pPr eaLnBrk="1" fontAlgn="auto" hangingPunct="1">
              <a:spcBef>
                <a:spcPts val="0"/>
              </a:spcBef>
              <a:spcAft>
                <a:spcPts val="0"/>
              </a:spcAft>
              <a:defRPr/>
            </a:pPr>
            <a:endParaRPr lang="en-US" sz="1600" b="1" dirty="0" smtClean="0"/>
          </a:p>
          <a:p>
            <a:pPr eaLnBrk="1" fontAlgn="auto" hangingPunct="1">
              <a:spcBef>
                <a:spcPts val="0"/>
              </a:spcBef>
              <a:spcAft>
                <a:spcPts val="0"/>
              </a:spcAft>
              <a:defRPr/>
            </a:pPr>
            <a:r>
              <a:rPr lang="en-US" sz="1600" b="1" dirty="0" smtClean="0"/>
              <a:t>Getting some big ideas down on paper in a public way is also something we might wish to do before we break for lunch.</a:t>
            </a:r>
          </a:p>
          <a:p>
            <a:pPr eaLnBrk="1" fontAlgn="auto" hangingPunct="1">
              <a:spcBef>
                <a:spcPts val="0"/>
              </a:spcBef>
              <a:spcAft>
                <a:spcPts val="0"/>
              </a:spcAft>
              <a:defRPr/>
            </a:pPr>
            <a:endParaRPr lang="en-US" dirty="0" smtClean="0"/>
          </a:p>
        </p:txBody>
      </p:sp>
      <p:sp>
        <p:nvSpPr>
          <p:cNvPr id="3789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0E12A7-8FC9-45BE-9DF6-AB386608469C}" type="slidenum">
              <a:rPr lang="en-US">
                <a:cs typeface="Arial" charset="0"/>
              </a:rPr>
              <a:pPr fontAlgn="base">
                <a:spcBef>
                  <a:spcPct val="0"/>
                </a:spcBef>
                <a:spcAft>
                  <a:spcPct val="0"/>
                </a:spcAft>
                <a:defRPr/>
              </a:pPr>
              <a:t>22</a:t>
            </a:fld>
            <a:endParaRPr lang="en-US">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TextEdit="1"/>
          </p:cNvSpPr>
          <p:nvPr>
            <p:ph type="sldImg"/>
          </p:nvPr>
        </p:nvSpPr>
        <p:spPr bwMode="auto">
          <a:noFill/>
          <a:ln>
            <a:solidFill>
              <a:srgbClr val="000000"/>
            </a:solidFill>
            <a:miter lim="800000"/>
            <a:headEnd/>
            <a:tailEnd/>
          </a:ln>
        </p:spPr>
      </p:sp>
      <p:sp>
        <p:nvSpPr>
          <p:cNvPr id="97283"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Image Placeholder 1"/>
          <p:cNvSpPr>
            <a:spLocks noGrp="1" noRot="1" noChangeAspect="1"/>
          </p:cNvSpPr>
          <p:nvPr>
            <p:ph type="sldImg"/>
          </p:nvPr>
        </p:nvSpPr>
        <p:spPr bwMode="auto">
          <a:noFill/>
          <a:ln>
            <a:solidFill>
              <a:srgbClr val="000000"/>
            </a:solidFill>
            <a:miter lim="800000"/>
            <a:headEnd/>
            <a:tailEnd/>
          </a:ln>
        </p:spPr>
      </p:sp>
      <p:sp>
        <p:nvSpPr>
          <p:cNvPr id="6144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These are the skills we want to help student develop and strengthen…</a:t>
            </a:r>
          </a:p>
        </p:txBody>
      </p:sp>
      <p:sp>
        <p:nvSpPr>
          <p:cNvPr id="4" name="Slide Number Placeholder 3"/>
          <p:cNvSpPr>
            <a:spLocks noGrp="1"/>
          </p:cNvSpPr>
          <p:nvPr>
            <p:ph type="sldNum" sz="quarter" idx="5"/>
          </p:nvPr>
        </p:nvSpPr>
        <p:spPr/>
        <p:txBody>
          <a:bodyPr/>
          <a:lstStyle/>
          <a:p>
            <a:pPr>
              <a:defRPr/>
            </a:pPr>
            <a:fld id="{C3E1A8BF-6D0E-4C3B-B252-6121605E567C}" type="slidenum">
              <a:rPr lang="en-US" smtClean="0"/>
              <a:pPr>
                <a:defRPr/>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Slide Image Placeholder 1"/>
          <p:cNvSpPr>
            <a:spLocks noGrp="1" noRot="1" noChangeAspect="1"/>
          </p:cNvSpPr>
          <p:nvPr>
            <p:ph type="sldImg"/>
          </p:nvPr>
        </p:nvSpPr>
        <p:spPr bwMode="auto">
          <a:noFill/>
          <a:ln>
            <a:solidFill>
              <a:srgbClr val="000000"/>
            </a:solidFill>
            <a:miter lim="800000"/>
            <a:headEnd/>
            <a:tailEnd/>
          </a:ln>
        </p:spPr>
      </p:sp>
      <p:sp>
        <p:nvSpPr>
          <p:cNvPr id="6349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Practice,  Practice, Practice………</a:t>
            </a:r>
          </a:p>
        </p:txBody>
      </p:sp>
      <p:sp>
        <p:nvSpPr>
          <p:cNvPr id="4" name="Slide Number Placeholder 3"/>
          <p:cNvSpPr>
            <a:spLocks noGrp="1"/>
          </p:cNvSpPr>
          <p:nvPr>
            <p:ph type="sldNum" sz="quarter" idx="5"/>
          </p:nvPr>
        </p:nvSpPr>
        <p:spPr/>
        <p:txBody>
          <a:bodyPr/>
          <a:lstStyle/>
          <a:p>
            <a:pPr>
              <a:defRPr/>
            </a:pPr>
            <a:fld id="{44F94B26-47D5-4C84-BE37-168468FBF567}" type="slidenum">
              <a:rPr lang="en-US" smtClean="0"/>
              <a:pPr>
                <a:defRPr/>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Slide Image Placeholder 1"/>
          <p:cNvSpPr>
            <a:spLocks noGrp="1" noRot="1" noChangeAspect="1"/>
          </p:cNvSpPr>
          <p:nvPr>
            <p:ph type="sldImg"/>
          </p:nvPr>
        </p:nvSpPr>
        <p:spPr bwMode="auto">
          <a:noFill/>
          <a:ln>
            <a:solidFill>
              <a:srgbClr val="000000"/>
            </a:solidFill>
            <a:miter lim="800000"/>
            <a:headEnd/>
            <a:tailEnd/>
          </a:ln>
        </p:spPr>
      </p:sp>
      <p:sp>
        <p:nvSpPr>
          <p:cNvPr id="6553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36D7EEF2-42CA-49C6-ABD0-D08C66E7C7EA}" type="slidenum">
              <a:rPr lang="en-US" smtClean="0"/>
              <a:pPr>
                <a:defRPr/>
              </a:pPr>
              <a:t>27</a:t>
            </a:fld>
            <a:endParaRPr lang="en-US"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Slide Image Placeholder 1"/>
          <p:cNvSpPr>
            <a:spLocks noGrp="1" noRot="1" noChangeAspect="1"/>
          </p:cNvSpPr>
          <p:nvPr>
            <p:ph type="sldImg"/>
          </p:nvPr>
        </p:nvSpPr>
        <p:spPr bwMode="auto">
          <a:noFill/>
          <a:ln>
            <a:solidFill>
              <a:srgbClr val="000000"/>
            </a:solidFill>
            <a:miter lim="800000"/>
            <a:headEnd/>
            <a:tailEnd/>
          </a:ln>
        </p:spPr>
      </p:sp>
      <p:sp>
        <p:nvSpPr>
          <p:cNvPr id="6758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Choose one of the questions that you are most interested in and turn to your partner and share your writing.</a:t>
            </a:r>
          </a:p>
        </p:txBody>
      </p:sp>
      <p:sp>
        <p:nvSpPr>
          <p:cNvPr id="4" name="Slide Number Placeholder 3"/>
          <p:cNvSpPr>
            <a:spLocks noGrp="1"/>
          </p:cNvSpPr>
          <p:nvPr>
            <p:ph type="sldNum" sz="quarter" idx="5"/>
          </p:nvPr>
        </p:nvSpPr>
        <p:spPr/>
        <p:txBody>
          <a:bodyPr/>
          <a:lstStyle/>
          <a:p>
            <a:pPr>
              <a:defRPr/>
            </a:pPr>
            <a:fld id="{99C99A61-8EC8-4B73-8305-E9B96118B117}" type="slidenum">
              <a:rPr lang="en-US" smtClean="0"/>
              <a:pPr>
                <a:defRPr/>
              </a:pPr>
              <a:t>28</a:t>
            </a:fld>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Slide Image Placeholder 1"/>
          <p:cNvSpPr>
            <a:spLocks noGrp="1" noRot="1" noChangeAspect="1"/>
          </p:cNvSpPr>
          <p:nvPr>
            <p:ph type="sldImg"/>
          </p:nvPr>
        </p:nvSpPr>
        <p:spPr bwMode="auto">
          <a:noFill/>
          <a:ln>
            <a:solidFill>
              <a:srgbClr val="000000"/>
            </a:solidFill>
            <a:miter lim="800000"/>
            <a:headEnd/>
            <a:tailEnd/>
          </a:ln>
        </p:spPr>
      </p:sp>
      <p:sp>
        <p:nvSpPr>
          <p:cNvPr id="696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Choose the article that applies to the topic you chose to share</a:t>
            </a:r>
          </a:p>
        </p:txBody>
      </p:sp>
      <p:sp>
        <p:nvSpPr>
          <p:cNvPr id="4" name="Slide Number Placeholder 3"/>
          <p:cNvSpPr>
            <a:spLocks noGrp="1"/>
          </p:cNvSpPr>
          <p:nvPr>
            <p:ph type="sldNum" sz="quarter" idx="5"/>
          </p:nvPr>
        </p:nvSpPr>
        <p:spPr/>
        <p:txBody>
          <a:bodyPr/>
          <a:lstStyle/>
          <a:p>
            <a:pPr>
              <a:defRPr/>
            </a:pPr>
            <a:fld id="{EC057EA8-0788-4AFF-9579-90124AE87E37}" type="slidenum">
              <a:rPr lang="en-US" smtClean="0"/>
              <a:pPr>
                <a:defRPr/>
              </a:pPr>
              <a:t>29</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CB49FA6-D96F-464E-98B0-620C169249F3}" type="slidenum">
              <a:rPr lang="en-US">
                <a:cs typeface="Arial" charset="0"/>
              </a:rPr>
              <a:pPr fontAlgn="base">
                <a:spcBef>
                  <a:spcPct val="0"/>
                </a:spcBef>
                <a:spcAft>
                  <a:spcPct val="0"/>
                </a:spcAft>
                <a:defRPr/>
              </a:pPr>
              <a:t>3</a:t>
            </a:fld>
            <a:endParaRPr lang="en-US">
              <a:cs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Rot="1" noChangeAspect="1" noTextEdit="1"/>
          </p:cNvSpPr>
          <p:nvPr>
            <p:ph type="sldImg"/>
          </p:nvPr>
        </p:nvSpPr>
        <p:spPr bwMode="auto">
          <a:noFill/>
          <a:ln>
            <a:solidFill>
              <a:srgbClr val="000000"/>
            </a:solidFill>
            <a:miter lim="800000"/>
            <a:headEnd/>
            <a:tailEnd/>
          </a:ln>
        </p:spPr>
      </p:sp>
      <p:sp>
        <p:nvSpPr>
          <p:cNvPr id="98307"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bwMode="auto">
          <a:noFill/>
          <a:ln>
            <a:solidFill>
              <a:srgbClr val="000000"/>
            </a:solidFill>
            <a:miter lim="800000"/>
            <a:headEnd/>
            <a:tailEnd/>
          </a:ln>
        </p:spPr>
      </p:sp>
      <p:sp>
        <p:nvSpPr>
          <p:cNvPr id="727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What are some connecting words that writers use to introduce quotes or words from other writers/experts.</a:t>
            </a:r>
          </a:p>
          <a:p>
            <a:pPr eaLnBrk="1" hangingPunct="1"/>
            <a:endParaRPr lang="en-US" smtClean="0"/>
          </a:p>
          <a:p>
            <a:pPr eaLnBrk="1" hangingPunct="1"/>
            <a:r>
              <a:rPr lang="en-US" smtClean="0"/>
              <a:t>Generate a list on post-it poster</a:t>
            </a:r>
          </a:p>
          <a:p>
            <a:pPr eaLnBrk="1" hangingPunct="1"/>
            <a:endParaRPr lang="en-US" smtClean="0"/>
          </a:p>
          <a:p>
            <a:pPr eaLnBrk="1" hangingPunct="1"/>
            <a:r>
              <a:rPr lang="en-US" smtClean="0"/>
              <a:t>Write a connecting word or phrase on your post-it note next to the quote from the article.</a:t>
            </a:r>
          </a:p>
        </p:txBody>
      </p:sp>
      <p:sp>
        <p:nvSpPr>
          <p:cNvPr id="4" name="Slide Number Placeholder 3"/>
          <p:cNvSpPr>
            <a:spLocks noGrp="1"/>
          </p:cNvSpPr>
          <p:nvPr>
            <p:ph type="sldNum" sz="quarter" idx="5"/>
          </p:nvPr>
        </p:nvSpPr>
        <p:spPr/>
        <p:txBody>
          <a:bodyPr/>
          <a:lstStyle/>
          <a:p>
            <a:pPr>
              <a:defRPr/>
            </a:pPr>
            <a:fld id="{D41637A9-3895-4AEA-9B8D-987B06B0D5B0}" type="slidenum">
              <a:rPr lang="en-US" smtClean="0"/>
              <a:pPr>
                <a:defRPr/>
              </a:pPr>
              <a:t>31</a:t>
            </a:fld>
            <a:endParaRPr lang="en-US"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Slide Image Placeholder 1"/>
          <p:cNvSpPr>
            <a:spLocks noGrp="1" noRot="1" noChangeAspect="1"/>
          </p:cNvSpPr>
          <p:nvPr>
            <p:ph type="sldImg"/>
          </p:nvPr>
        </p:nvSpPr>
        <p:spPr bwMode="auto">
          <a:noFill/>
          <a:ln>
            <a:solidFill>
              <a:srgbClr val="000000"/>
            </a:solidFill>
            <a:miter lim="800000"/>
            <a:headEnd/>
            <a:tailEnd/>
          </a:ln>
        </p:spPr>
      </p:sp>
      <p:sp>
        <p:nvSpPr>
          <p:cNvPr id="747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This is an example of a quick oral argument that can be used with any content to introduce or close out a class.</a:t>
            </a:r>
          </a:p>
        </p:txBody>
      </p:sp>
      <p:sp>
        <p:nvSpPr>
          <p:cNvPr id="4" name="Slide Number Placeholder 3"/>
          <p:cNvSpPr>
            <a:spLocks noGrp="1"/>
          </p:cNvSpPr>
          <p:nvPr>
            <p:ph type="sldNum" sz="quarter" idx="5"/>
          </p:nvPr>
        </p:nvSpPr>
        <p:spPr/>
        <p:txBody>
          <a:bodyPr/>
          <a:lstStyle/>
          <a:p>
            <a:pPr>
              <a:defRPr/>
            </a:pPr>
            <a:fld id="{D84D0E8A-D806-4652-B31D-DB4C1407B94E}" type="slidenum">
              <a:rPr lang="en-US" smtClean="0"/>
              <a:pPr>
                <a:defRPr/>
              </a:pPr>
              <a:t>32</a:t>
            </a:fld>
            <a:endParaRPr lang="en-US" dirty="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Slide Image Placeholder 1"/>
          <p:cNvSpPr>
            <a:spLocks noGrp="1" noRot="1" noChangeAspect="1"/>
          </p:cNvSpPr>
          <p:nvPr>
            <p:ph type="sldImg"/>
          </p:nvPr>
        </p:nvSpPr>
        <p:spPr bwMode="auto">
          <a:noFill/>
          <a:ln>
            <a:solidFill>
              <a:srgbClr val="000000"/>
            </a:solidFill>
            <a:miter lim="800000"/>
            <a:headEnd/>
            <a:tailEnd/>
          </a:ln>
        </p:spPr>
      </p:sp>
      <p:sp>
        <p:nvSpPr>
          <p:cNvPr id="768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Again, a quick 30 sec to 1min freewrite.</a:t>
            </a:r>
          </a:p>
        </p:txBody>
      </p:sp>
      <p:sp>
        <p:nvSpPr>
          <p:cNvPr id="4" name="Slide Number Placeholder 3"/>
          <p:cNvSpPr>
            <a:spLocks noGrp="1"/>
          </p:cNvSpPr>
          <p:nvPr>
            <p:ph type="sldNum" sz="quarter" idx="5"/>
          </p:nvPr>
        </p:nvSpPr>
        <p:spPr/>
        <p:txBody>
          <a:bodyPr/>
          <a:lstStyle/>
          <a:p>
            <a:pPr>
              <a:defRPr/>
            </a:pPr>
            <a:fld id="{6D5FCCD5-DBB2-4717-98D5-6B333ADD437B}" type="slidenum">
              <a:rPr lang="en-US" smtClean="0"/>
              <a:pPr>
                <a:defRPr/>
              </a:pPr>
              <a:t>33</a:t>
            </a:fld>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Slide Image Placeholder 1"/>
          <p:cNvSpPr>
            <a:spLocks noGrp="1" noRot="1" noChangeAspect="1"/>
          </p:cNvSpPr>
          <p:nvPr>
            <p:ph type="sldImg"/>
          </p:nvPr>
        </p:nvSpPr>
        <p:spPr bwMode="auto">
          <a:noFill/>
          <a:ln>
            <a:solidFill>
              <a:srgbClr val="000000"/>
            </a:solidFill>
            <a:miter lim="800000"/>
            <a:headEnd/>
            <a:tailEnd/>
          </a:ln>
        </p:spPr>
      </p:sp>
      <p:sp>
        <p:nvSpPr>
          <p:cNvPr id="788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Read the article and consider the following image…..</a:t>
            </a:r>
          </a:p>
        </p:txBody>
      </p:sp>
      <p:sp>
        <p:nvSpPr>
          <p:cNvPr id="4" name="Slide Number Placeholder 3"/>
          <p:cNvSpPr>
            <a:spLocks noGrp="1"/>
          </p:cNvSpPr>
          <p:nvPr>
            <p:ph type="sldNum" sz="quarter" idx="5"/>
          </p:nvPr>
        </p:nvSpPr>
        <p:spPr/>
        <p:txBody>
          <a:bodyPr/>
          <a:lstStyle/>
          <a:p>
            <a:pPr>
              <a:defRPr/>
            </a:pPr>
            <a:fld id="{B5D19164-6757-4CED-B346-9DFAE95D345F}" type="slidenum">
              <a:rPr lang="en-US" smtClean="0"/>
              <a:pPr>
                <a:defRPr/>
              </a:pPr>
              <a:t>34</a:t>
            </a:fld>
            <a:endParaRPr lang="en-US" dirty="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TextEdit="1"/>
          </p:cNvSpPr>
          <p:nvPr>
            <p:ph type="sldImg"/>
          </p:nvPr>
        </p:nvSpPr>
        <p:spPr bwMode="auto">
          <a:noFill/>
          <a:ln>
            <a:solidFill>
              <a:srgbClr val="000000"/>
            </a:solidFill>
            <a:miter lim="800000"/>
            <a:headEnd/>
            <a:tailEnd/>
          </a:ln>
        </p:spPr>
      </p:sp>
      <p:sp>
        <p:nvSpPr>
          <p:cNvPr id="99331" name="Rectangle 3"/>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Slide Image Placeholder 1"/>
          <p:cNvSpPr>
            <a:spLocks noGrp="1" noRot="1" noChangeAspect="1"/>
          </p:cNvSpPr>
          <p:nvPr>
            <p:ph type="sldImg"/>
          </p:nvPr>
        </p:nvSpPr>
        <p:spPr bwMode="auto">
          <a:noFill/>
          <a:ln>
            <a:solidFill>
              <a:srgbClr val="000000"/>
            </a:solidFill>
            <a:miter lim="800000"/>
            <a:headEnd/>
            <a:tailEnd/>
          </a:ln>
        </p:spPr>
      </p:sp>
      <p:sp>
        <p:nvSpPr>
          <p:cNvPr id="8192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After participants have had a couple minutes to generate list….have them share with whole group.</a:t>
            </a:r>
          </a:p>
          <a:p>
            <a:pPr eaLnBrk="1" hangingPunct="1"/>
            <a:endParaRPr lang="en-US" smtClean="0"/>
          </a:p>
          <a:p>
            <a:pPr eaLnBrk="1" hangingPunct="1"/>
            <a:r>
              <a:rPr lang="en-US" smtClean="0"/>
              <a:t>Practice adding these to  your writing….</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95BA1382-E927-41C2-ADDD-F61B75B279C9}" type="slidenum">
              <a:rPr lang="en-US" smtClean="0"/>
              <a:pPr>
                <a:defRPr/>
              </a:pPr>
              <a:t>36</a:t>
            </a:fld>
            <a:endParaRPr lang="en-US" dirty="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Slide Image Placeholder 1"/>
          <p:cNvSpPr>
            <a:spLocks noGrp="1" noRot="1" noChangeAspect="1"/>
          </p:cNvSpPr>
          <p:nvPr>
            <p:ph type="sldImg"/>
          </p:nvPr>
        </p:nvSpPr>
        <p:spPr bwMode="auto">
          <a:noFill/>
          <a:ln>
            <a:solidFill>
              <a:srgbClr val="000000"/>
            </a:solidFill>
            <a:miter lim="800000"/>
            <a:headEnd/>
            <a:tailEnd/>
          </a:ln>
        </p:spPr>
      </p:sp>
      <p:sp>
        <p:nvSpPr>
          <p:cNvPr id="8397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After participants have a chance to share their arguments with partners or in small groups….move to discuss the process or questions about the process.</a:t>
            </a:r>
          </a:p>
        </p:txBody>
      </p:sp>
      <p:sp>
        <p:nvSpPr>
          <p:cNvPr id="4" name="Slide Number Placeholder 3"/>
          <p:cNvSpPr>
            <a:spLocks noGrp="1"/>
          </p:cNvSpPr>
          <p:nvPr>
            <p:ph type="sldNum" sz="quarter" idx="5"/>
          </p:nvPr>
        </p:nvSpPr>
        <p:spPr/>
        <p:txBody>
          <a:bodyPr/>
          <a:lstStyle/>
          <a:p>
            <a:pPr>
              <a:defRPr/>
            </a:pPr>
            <a:fld id="{F9E955D3-3EF6-4D5C-AEB7-628508EC4242}" type="slidenum">
              <a:rPr lang="en-US" smtClean="0"/>
              <a:pPr>
                <a:defRPr/>
              </a:pPr>
              <a:t>37</a:t>
            </a:fld>
            <a:endParaRPr lang="en-US" dirty="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Slide Image Placeholder 1"/>
          <p:cNvSpPr>
            <a:spLocks noGrp="1" noRot="1" noChangeAspect="1"/>
          </p:cNvSpPr>
          <p:nvPr>
            <p:ph type="sldImg"/>
          </p:nvPr>
        </p:nvSpPr>
        <p:spPr bwMode="auto">
          <a:noFill/>
          <a:ln>
            <a:solidFill>
              <a:srgbClr val="000000"/>
            </a:solidFill>
            <a:miter lim="800000"/>
            <a:headEnd/>
            <a:tailEnd/>
          </a:ln>
        </p:spPr>
      </p:sp>
      <p:sp>
        <p:nvSpPr>
          <p:cNvPr id="8601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After participants have had a couple minutes to generate list….have them share with whole group.</a:t>
            </a:r>
          </a:p>
          <a:p>
            <a:pPr eaLnBrk="1" hangingPunct="1"/>
            <a:endParaRPr lang="en-US" smtClean="0"/>
          </a:p>
          <a:p>
            <a:pPr eaLnBrk="1" hangingPunct="1"/>
            <a:r>
              <a:rPr lang="en-US" smtClean="0"/>
              <a:t>Practice adding these to  your writing….</a:t>
            </a:r>
          </a:p>
          <a:p>
            <a:pPr eaLnBrk="1" hangingPunct="1"/>
            <a:endParaRPr lang="en-US" smtClean="0"/>
          </a:p>
        </p:txBody>
      </p:sp>
      <p:sp>
        <p:nvSpPr>
          <p:cNvPr id="4" name="Slide Number Placeholder 3"/>
          <p:cNvSpPr>
            <a:spLocks noGrp="1"/>
          </p:cNvSpPr>
          <p:nvPr>
            <p:ph type="sldNum" sz="quarter" idx="5"/>
          </p:nvPr>
        </p:nvSpPr>
        <p:spPr/>
        <p:txBody>
          <a:bodyPr/>
          <a:lstStyle/>
          <a:p>
            <a:pPr>
              <a:defRPr/>
            </a:pPr>
            <a:fld id="{59D45FD0-BB06-4B75-A995-31AB8123560D}" type="slidenum">
              <a:rPr lang="en-US" smtClean="0"/>
              <a:pPr>
                <a:defRPr/>
              </a:pPr>
              <a:t>38</a:t>
            </a:fld>
            <a:endParaRPr lang="en-US" dirty="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Slide Image Placeholder 1"/>
          <p:cNvSpPr>
            <a:spLocks noGrp="1" noRot="1" noChangeAspect="1"/>
          </p:cNvSpPr>
          <p:nvPr>
            <p:ph type="sldImg"/>
          </p:nvPr>
        </p:nvSpPr>
        <p:spPr bwMode="auto">
          <a:noFill/>
          <a:ln>
            <a:solidFill>
              <a:srgbClr val="000000"/>
            </a:solidFill>
            <a:miter lim="800000"/>
            <a:headEnd/>
            <a:tailEnd/>
          </a:ln>
        </p:spPr>
      </p:sp>
      <p:sp>
        <p:nvSpPr>
          <p:cNvPr id="88066" name="Notes Placeholder 2"/>
          <p:cNvSpPr>
            <a:spLocks noGrp="1"/>
          </p:cNvSpPr>
          <p:nvPr>
            <p:ph type="body" idx="1"/>
          </p:nvPr>
        </p:nvSpPr>
        <p:spPr bwMode="auto">
          <a:noFill/>
        </p:spPr>
        <p:txBody>
          <a:bodyPr wrap="square" numCol="1" anchor="t" anchorCtr="0" compatLnSpc="1">
            <a:prstTxWarp prst="textNoShape">
              <a:avLst/>
            </a:prstTxWarp>
          </a:bodyPr>
          <a:lstStyle/>
          <a:p>
            <a:pPr marL="228600" indent="-228600" eaLnBrk="1" hangingPunct="1">
              <a:spcBef>
                <a:spcPct val="0"/>
              </a:spcBef>
            </a:pPr>
            <a:r>
              <a:rPr lang="en-US" smtClean="0"/>
              <a:t>Short!  No more than 5 minutes, if that!  </a:t>
            </a:r>
          </a:p>
        </p:txBody>
      </p:sp>
      <p:sp>
        <p:nvSpPr>
          <p:cNvPr id="88067" name="Slide Number Placeholder 3"/>
          <p:cNvSpPr txBox="1">
            <a:spLocks noGrp="1"/>
          </p:cNvSpPr>
          <p:nvPr/>
        </p:nvSpPr>
        <p:spPr bwMode="auto">
          <a:xfrm>
            <a:off x="3884613" y="8628063"/>
            <a:ext cx="2971800" cy="454025"/>
          </a:xfrm>
          <a:prstGeom prst="rect">
            <a:avLst/>
          </a:prstGeom>
          <a:noFill/>
          <a:ln w="9525">
            <a:noFill/>
            <a:miter lim="800000"/>
            <a:headEnd/>
            <a:tailEnd/>
          </a:ln>
        </p:spPr>
        <p:txBody>
          <a:bodyPr anchor="b"/>
          <a:lstStyle/>
          <a:p>
            <a:pPr algn="r"/>
            <a:fld id="{FF4428D9-FA86-4B3B-B57C-D8AD5BD24F2F}" type="slidenum">
              <a:rPr lang="en-US" sz="1200">
                <a:latin typeface="Calibri" pitchFamily="34" charset="0"/>
              </a:rPr>
              <a:pPr algn="r"/>
              <a:t>39</a:t>
            </a:fld>
            <a:endParaRPr lang="en-US" sz="1200">
              <a:latin typeface="Calibri"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A7CB54-9B3A-4F5F-B68D-ED310370512F}" type="slidenum">
              <a:rPr lang="en-US">
                <a:cs typeface="Arial" charset="0"/>
              </a:rPr>
              <a:pPr fontAlgn="base">
                <a:spcBef>
                  <a:spcPct val="0"/>
                </a:spcBef>
                <a:spcAft>
                  <a:spcPct val="0"/>
                </a:spcAft>
                <a:defRPr/>
              </a:pPr>
              <a:t>4</a:t>
            </a:fld>
            <a:endParaRPr lang="en-US">
              <a:cs typeface="Arial" charset="0"/>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This is the “bookend” for Angela and Cathie</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Below is a summary of our thoughts yesterday about this:</a:t>
            </a:r>
          </a:p>
          <a:p>
            <a:pPr eaLnBrk="1" fontAlgn="auto" hangingPunct="1">
              <a:spcBef>
                <a:spcPts val="0"/>
              </a:spcBef>
              <a:spcAft>
                <a:spcPts val="0"/>
              </a:spcAft>
              <a:defRPr/>
            </a:pPr>
            <a:endParaRPr lang="en-US" dirty="0" smtClean="0"/>
          </a:p>
          <a:p>
            <a:pPr marL="228600" indent="-228600" eaLnBrk="1" fontAlgn="auto" hangingPunct="1">
              <a:spcBef>
                <a:spcPts val="0"/>
              </a:spcBef>
              <a:spcAft>
                <a:spcPts val="0"/>
              </a:spcAft>
              <a:buFontTx/>
              <a:buAutoNum type="arabicPeriod"/>
              <a:defRPr/>
            </a:pPr>
            <a:r>
              <a:rPr lang="en-US" dirty="0" smtClean="0"/>
              <a:t>Keep it safe for teachers by having one-on-one sessions (coaching/mentoring cycle) where we walk beside them as they now take the lead and present writing strategies/mini lessons etc. to their students.</a:t>
            </a:r>
          </a:p>
          <a:p>
            <a:pPr marL="228600" indent="-228600" eaLnBrk="1" fontAlgn="auto" hangingPunct="1">
              <a:spcBef>
                <a:spcPts val="0"/>
              </a:spcBef>
              <a:spcAft>
                <a:spcPts val="0"/>
              </a:spcAft>
              <a:buFontTx/>
              <a:buAutoNum type="arabicPeriod"/>
              <a:defRPr/>
            </a:pPr>
            <a:r>
              <a:rPr lang="en-US" dirty="0" smtClean="0"/>
              <a:t>They will chose to replicate a strategy used in the PD sessions with their students but at their students’ level and with their content.</a:t>
            </a:r>
          </a:p>
          <a:p>
            <a:pPr marL="228600" indent="-228600" eaLnBrk="1" fontAlgn="auto" hangingPunct="1">
              <a:spcBef>
                <a:spcPts val="0"/>
              </a:spcBef>
              <a:spcAft>
                <a:spcPts val="0"/>
              </a:spcAft>
              <a:buFontTx/>
              <a:buAutoNum type="arabicPeriod"/>
              <a:defRPr/>
            </a:pPr>
            <a:r>
              <a:rPr lang="en-US" dirty="0" smtClean="0"/>
              <a:t>We will have a planning conversation (walk beside) with them prior to their teaching the lesson.</a:t>
            </a:r>
          </a:p>
          <a:p>
            <a:pPr marL="228600" indent="-228600" eaLnBrk="1" fontAlgn="auto" hangingPunct="1">
              <a:spcBef>
                <a:spcPts val="0"/>
              </a:spcBef>
              <a:spcAft>
                <a:spcPts val="0"/>
              </a:spcAft>
              <a:buFontTx/>
              <a:buAutoNum type="arabicPeriod"/>
              <a:defRPr/>
            </a:pPr>
            <a:r>
              <a:rPr lang="en-US" dirty="0" smtClean="0"/>
              <a:t>We will collect the data THEY have requested (a second set of eyes) as we observe the lesson.  </a:t>
            </a:r>
          </a:p>
          <a:p>
            <a:pPr marL="228600" indent="-228600" eaLnBrk="1" fontAlgn="auto" hangingPunct="1">
              <a:spcBef>
                <a:spcPts val="0"/>
              </a:spcBef>
              <a:spcAft>
                <a:spcPts val="0"/>
              </a:spcAft>
              <a:buFontTx/>
              <a:buAutoNum type="arabicPeriod"/>
              <a:defRPr/>
            </a:pPr>
            <a:r>
              <a:rPr lang="en-US" dirty="0" smtClean="0"/>
              <a:t>We don’t need to watch the entire class period, but we want to watch the entire writing lesson.</a:t>
            </a:r>
          </a:p>
          <a:p>
            <a:pPr marL="228600" indent="-228600" eaLnBrk="1" fontAlgn="auto" hangingPunct="1">
              <a:spcBef>
                <a:spcPts val="0"/>
              </a:spcBef>
              <a:spcAft>
                <a:spcPts val="0"/>
              </a:spcAft>
              <a:buFontTx/>
              <a:buAutoNum type="arabicPeriod"/>
              <a:defRPr/>
            </a:pPr>
            <a:r>
              <a:rPr lang="en-US" dirty="0" smtClean="0"/>
              <a:t>We will reflect with the teacher after the lesson.</a:t>
            </a:r>
          </a:p>
          <a:p>
            <a:pPr marL="685800" lvl="1" indent="-228600" eaLnBrk="1" fontAlgn="auto" hangingPunct="1">
              <a:spcBef>
                <a:spcPts val="0"/>
              </a:spcBef>
              <a:spcAft>
                <a:spcPts val="0"/>
              </a:spcAft>
              <a:buFontTx/>
              <a:buAutoNum type="arabicPeriod"/>
              <a:defRPr/>
            </a:pPr>
            <a:r>
              <a:rPr lang="en-US" dirty="0" smtClean="0"/>
              <a:t>This can be handled several ways.  One of us can reflect with the teacher while the other steps into the classroom and teaches for the 20 minutes it take to have a reflective conversation.</a:t>
            </a:r>
          </a:p>
          <a:p>
            <a:pPr marL="685800" lvl="1" indent="-228600" eaLnBrk="1" fontAlgn="auto" hangingPunct="1">
              <a:spcBef>
                <a:spcPts val="0"/>
              </a:spcBef>
              <a:spcAft>
                <a:spcPts val="0"/>
              </a:spcAft>
              <a:buFontTx/>
              <a:buAutoNum type="arabicPeriod"/>
              <a:defRPr/>
            </a:pPr>
            <a:r>
              <a:rPr lang="en-US" dirty="0" smtClean="0"/>
              <a:t>We can set up a conference time meeting with the teacher.</a:t>
            </a:r>
          </a:p>
          <a:p>
            <a:pPr marL="685800" lvl="1" indent="-228600" eaLnBrk="1" fontAlgn="auto" hangingPunct="1">
              <a:spcBef>
                <a:spcPts val="0"/>
              </a:spcBef>
              <a:spcAft>
                <a:spcPts val="0"/>
              </a:spcAft>
              <a:buFontTx/>
              <a:buAutoNum type="arabicPeriod"/>
              <a:defRPr/>
            </a:pPr>
            <a:r>
              <a:rPr lang="en-US" dirty="0" smtClean="0"/>
              <a:t>We can </a:t>
            </a:r>
            <a:r>
              <a:rPr lang="en-US" dirty="0" err="1" smtClean="0"/>
              <a:t>skype</a:t>
            </a:r>
            <a:r>
              <a:rPr lang="en-US" dirty="0" smtClean="0"/>
              <a:t> with the teacher at a mutually agreed upon time.</a:t>
            </a:r>
          </a:p>
          <a:p>
            <a:pPr marL="685800" lvl="1" indent="-228600" eaLnBrk="1" fontAlgn="auto" hangingPunct="1">
              <a:spcBef>
                <a:spcPts val="0"/>
              </a:spcBef>
              <a:spcAft>
                <a:spcPts val="0"/>
              </a:spcAft>
              <a:buFontTx/>
              <a:buAutoNum type="arabicPeriod"/>
              <a:defRPr/>
            </a:pPr>
            <a:r>
              <a:rPr lang="en-US" dirty="0" smtClean="0"/>
              <a:t>ETC.</a:t>
            </a:r>
            <a:endParaRPr lang="en-US" dirty="0"/>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8E6C2A2-5434-4486-99E4-6D8692A07D6A}" type="slidenum">
              <a:rPr lang="en-US">
                <a:cs typeface="Arial" charset="0"/>
              </a:rPr>
              <a:pPr fontAlgn="base">
                <a:spcBef>
                  <a:spcPct val="0"/>
                </a:spcBef>
                <a:spcAft>
                  <a:spcPct val="0"/>
                </a:spcAft>
                <a:defRPr/>
              </a:pPr>
              <a:t>40</a:t>
            </a:fld>
            <a:endParaRPr lang="en-US">
              <a:cs typeface="Arial" charset="0"/>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lstStyle/>
          <a:p>
            <a:pPr eaLnBrk="1" fontAlgn="auto" hangingPunct="1">
              <a:spcBef>
                <a:spcPts val="0"/>
              </a:spcBef>
              <a:spcAft>
                <a:spcPts val="0"/>
              </a:spcAft>
              <a:defRPr/>
            </a:pPr>
            <a:r>
              <a:rPr lang="en-US" dirty="0" smtClean="0"/>
              <a:t>Bookend:  Angela/Cathie</a:t>
            </a:r>
            <a:br>
              <a:rPr lang="en-US" dirty="0" smtClean="0"/>
            </a:br>
            <a:endParaRPr lang="en-US" dirty="0" smtClean="0"/>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These were our thoughts yesterday</a:t>
            </a:r>
          </a:p>
          <a:p>
            <a:pPr eaLnBrk="1" fontAlgn="auto" hangingPunct="1">
              <a:spcBef>
                <a:spcPts val="0"/>
              </a:spcBef>
              <a:spcAft>
                <a:spcPts val="0"/>
              </a:spcAft>
              <a:defRPr/>
            </a:pPr>
            <a:endParaRPr lang="en-US" dirty="0" smtClean="0"/>
          </a:p>
          <a:p>
            <a:pPr eaLnBrk="1" fontAlgn="auto" hangingPunct="1">
              <a:spcBef>
                <a:spcPts val="0"/>
              </a:spcBef>
              <a:spcAft>
                <a:spcPts val="0"/>
              </a:spcAft>
              <a:defRPr/>
            </a:pPr>
            <a:r>
              <a:rPr lang="en-US" dirty="0" smtClean="0"/>
              <a:t>We need to support the teachers in doing a few things:</a:t>
            </a:r>
          </a:p>
          <a:p>
            <a:pPr marL="228600" indent="-228600" eaLnBrk="1" fontAlgn="auto" hangingPunct="1">
              <a:spcBef>
                <a:spcPts val="0"/>
              </a:spcBef>
              <a:spcAft>
                <a:spcPts val="0"/>
              </a:spcAft>
              <a:buFontTx/>
              <a:buAutoNum type="arabicPeriod"/>
              <a:defRPr/>
            </a:pPr>
            <a:r>
              <a:rPr lang="en-US" dirty="0" smtClean="0"/>
              <a:t>Choose a time/class/date for their one-on-one mentoring</a:t>
            </a:r>
          </a:p>
          <a:p>
            <a:pPr marL="228600" indent="-228600" eaLnBrk="1" fontAlgn="auto" hangingPunct="1">
              <a:spcBef>
                <a:spcPts val="0"/>
              </a:spcBef>
              <a:spcAft>
                <a:spcPts val="0"/>
              </a:spcAft>
              <a:buFontTx/>
              <a:buAutoNum type="arabicPeriod"/>
              <a:defRPr/>
            </a:pPr>
            <a:r>
              <a:rPr lang="en-US" dirty="0" smtClean="0"/>
              <a:t>Frame the first session i.e.  </a:t>
            </a:r>
          </a:p>
          <a:p>
            <a:pPr marL="685800" lvl="1" indent="-228600" eaLnBrk="1" fontAlgn="auto" hangingPunct="1">
              <a:spcBef>
                <a:spcPts val="0"/>
              </a:spcBef>
              <a:spcAft>
                <a:spcPts val="0"/>
              </a:spcAft>
              <a:buFontTx/>
              <a:buAutoNum type="arabicPeriod"/>
              <a:defRPr/>
            </a:pPr>
            <a:r>
              <a:rPr lang="en-US" dirty="0" smtClean="0"/>
              <a:t>Set up a planning conversation.  This is designed to be the walk beside as the teachers plan to implement a CRW strategy they have experienced in  PD.</a:t>
            </a:r>
          </a:p>
          <a:p>
            <a:pPr marL="685800" lvl="1" indent="-228600" eaLnBrk="1" fontAlgn="auto" hangingPunct="1">
              <a:spcBef>
                <a:spcPts val="0"/>
              </a:spcBef>
              <a:spcAft>
                <a:spcPts val="0"/>
              </a:spcAft>
              <a:buFontTx/>
              <a:buAutoNum type="arabicPeriod"/>
              <a:defRPr/>
            </a:pPr>
            <a:r>
              <a:rPr lang="en-US" dirty="0" smtClean="0"/>
              <a:t>Schedule the observation.</a:t>
            </a:r>
          </a:p>
          <a:p>
            <a:pPr marL="685800" lvl="1" indent="-228600" eaLnBrk="1" fontAlgn="auto" hangingPunct="1">
              <a:spcBef>
                <a:spcPts val="0"/>
              </a:spcBef>
              <a:spcAft>
                <a:spcPts val="0"/>
              </a:spcAft>
              <a:buFontTx/>
              <a:buAutoNum type="arabicPeriod"/>
              <a:defRPr/>
            </a:pPr>
            <a:r>
              <a:rPr lang="en-US" dirty="0" smtClean="0"/>
              <a:t>Plan the method for reflection.  </a:t>
            </a:r>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buFontTx/>
              <a:buAutoNum type="arabicPeriod"/>
              <a:defRPr/>
            </a:pPr>
            <a:r>
              <a:rPr lang="en-US" dirty="0" smtClean="0"/>
              <a:t>If teachers say they don’t know what they will be teaching or how to incorporate a strategy, this planning time is designed for us to converse with individual teachers and support their thinking.  </a:t>
            </a:r>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buFontTx/>
              <a:buAutoNum type="arabicPeriod"/>
              <a:defRPr/>
            </a:pPr>
            <a:r>
              <a:rPr lang="en-US" dirty="0" smtClean="0"/>
              <a:t>Ultimately, they walk away with some kind of plan even if it is only to have their next meeting with the mentors scheduled.</a:t>
            </a:r>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buFontTx/>
              <a:buAutoNum type="arabicPeriod"/>
              <a:defRPr/>
            </a:pPr>
            <a:endParaRPr lang="en-US" dirty="0" smtClean="0"/>
          </a:p>
          <a:p>
            <a:pPr marL="685800" lvl="1" indent="-228600" eaLnBrk="1" fontAlgn="auto" hangingPunct="1">
              <a:spcBef>
                <a:spcPts val="0"/>
              </a:spcBef>
              <a:spcAft>
                <a:spcPts val="0"/>
              </a:spcAft>
              <a:defRPr/>
            </a:pPr>
            <a:r>
              <a:rPr lang="en-US" dirty="0" smtClean="0"/>
              <a:t>BTW:  I adjusted the calendar based on my conversation with Amy Knowles about the Thinking and Writing Seminar.  Heather mentioned the Write to Learn this morning (Feb. 10)   </a:t>
            </a:r>
          </a:p>
          <a:p>
            <a:pPr marL="685800" lvl="1" indent="-228600" eaLnBrk="1" fontAlgn="auto" hangingPunct="1">
              <a:spcBef>
                <a:spcPts val="0"/>
              </a:spcBef>
              <a:spcAft>
                <a:spcPts val="0"/>
              </a:spcAft>
              <a:defRPr/>
            </a:pPr>
            <a:endParaRPr lang="en-US" dirty="0" smtClean="0"/>
          </a:p>
          <a:p>
            <a:pPr marL="685800" lvl="1" indent="-228600" eaLnBrk="1" fontAlgn="auto" hangingPunct="1">
              <a:spcBef>
                <a:spcPts val="0"/>
              </a:spcBef>
              <a:spcAft>
                <a:spcPts val="0"/>
              </a:spcAft>
              <a:defRPr/>
            </a:pPr>
            <a:r>
              <a:rPr lang="en-US" dirty="0" smtClean="0"/>
              <a:t>Is all this correct?</a:t>
            </a:r>
          </a:p>
        </p:txBody>
      </p:sp>
      <p:sp>
        <p:nvSpPr>
          <p:cNvPr id="440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5D2086B-939D-4B95-BCAC-CFC8383435B7}" type="slidenum">
              <a:rPr lang="en-US">
                <a:cs typeface="Arial" charset="0"/>
              </a:rPr>
              <a:pPr fontAlgn="base">
                <a:spcBef>
                  <a:spcPct val="0"/>
                </a:spcBef>
                <a:spcAft>
                  <a:spcPct val="0"/>
                </a:spcAft>
                <a:defRPr/>
              </a:pPr>
              <a:t>41</a:t>
            </a:fld>
            <a:endParaRPr lang="en-US">
              <a:cs typeface="Arial"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Slide Image Placeholder 1"/>
          <p:cNvSpPr>
            <a:spLocks noGrp="1" noRot="1" noChangeAspect="1"/>
          </p:cNvSpPr>
          <p:nvPr>
            <p:ph type="sldImg"/>
          </p:nvPr>
        </p:nvSpPr>
        <p:spPr bwMode="auto">
          <a:noFill/>
          <a:ln>
            <a:solidFill>
              <a:srgbClr val="000000"/>
            </a:solidFill>
            <a:miter lim="800000"/>
            <a:headEnd/>
            <a:tailEnd/>
          </a:ln>
        </p:spPr>
      </p:sp>
      <p:sp>
        <p:nvSpPr>
          <p:cNvPr id="942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2048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2C2325B-C72B-4B2D-8F37-FB105D00461A}" type="slidenum">
              <a:rPr lang="en-US">
                <a:cs typeface="Arial" charset="0"/>
              </a:rPr>
              <a:pPr fontAlgn="base">
                <a:spcBef>
                  <a:spcPct val="0"/>
                </a:spcBef>
                <a:spcAft>
                  <a:spcPct val="0"/>
                </a:spcAft>
                <a:defRPr/>
              </a:pPr>
              <a:t>42</a:t>
            </a:fld>
            <a:endParaRPr lang="en-US">
              <a:cs typeface="Arial" charset="0"/>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Slide Image Placeholder 1"/>
          <p:cNvSpPr>
            <a:spLocks noGrp="1" noRot="1" noChangeAspect="1"/>
          </p:cNvSpPr>
          <p:nvPr>
            <p:ph type="sldImg"/>
          </p:nvPr>
        </p:nvSpPr>
        <p:spPr bwMode="auto">
          <a:noFill/>
          <a:ln>
            <a:solidFill>
              <a:srgbClr val="000000"/>
            </a:solidFill>
            <a:miter lim="800000"/>
            <a:headEnd/>
            <a:tailEnd/>
          </a:ln>
        </p:spPr>
      </p:sp>
      <p:sp>
        <p:nvSpPr>
          <p:cNvPr id="9625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Angela/Cathie</a:t>
            </a:r>
          </a:p>
        </p:txBody>
      </p:sp>
      <p:sp>
        <p:nvSpPr>
          <p:cNvPr id="481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CB415F8-BF0D-4764-97DF-AE0DFB042D83}" type="slidenum">
              <a:rPr lang="en-US">
                <a:cs typeface="Arial" charset="0"/>
              </a:rPr>
              <a:pPr fontAlgn="base">
                <a:spcBef>
                  <a:spcPct val="0"/>
                </a:spcBef>
                <a:spcAft>
                  <a:spcPct val="0"/>
                </a:spcAft>
                <a:defRPr/>
              </a:pPr>
              <a:t>43</a:t>
            </a:fld>
            <a:endParaRPr lang="en-US">
              <a:cs typeface="Arial"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p:spPr>
      </p:sp>
      <p:sp>
        <p:nvSpPr>
          <p:cNvPr id="235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slide is for Angela and Cathie</a:t>
            </a:r>
          </a:p>
        </p:txBody>
      </p:sp>
      <p:sp>
        <p:nvSpPr>
          <p:cNvPr id="2253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5C72FA-C581-4475-BD6C-84B13CE5BA1F}" type="slidenum">
              <a:rPr lang="en-US">
                <a:cs typeface="Arial" charset="0"/>
              </a:rPr>
              <a:pPr fontAlgn="base">
                <a:spcBef>
                  <a:spcPct val="0"/>
                </a:spcBef>
                <a:spcAft>
                  <a:spcPct val="0"/>
                </a:spcAft>
                <a:defRPr/>
              </a:pPr>
              <a:t>5</a:t>
            </a:fld>
            <a:endParaRPr lang="en-US">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p:spPr>
      </p:sp>
      <p:sp>
        <p:nvSpPr>
          <p:cNvPr id="2560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NOTE:  This slide is NOT complete.  In fact, we prefer a hard copy agenda placed on the tables in addition to the slide.  One per participant.  </a:t>
            </a:r>
          </a:p>
          <a:p>
            <a:pPr eaLnBrk="1" hangingPunct="1">
              <a:spcBef>
                <a:spcPct val="0"/>
              </a:spcBef>
            </a:pPr>
            <a:endParaRPr lang="en-US" smtClean="0"/>
          </a:p>
          <a:p>
            <a:pPr eaLnBrk="1" hangingPunct="1">
              <a:spcBef>
                <a:spcPct val="0"/>
              </a:spcBef>
            </a:pPr>
            <a:r>
              <a:rPr lang="en-US" smtClean="0"/>
              <a:t>As soon as the teaching pieces are in place, this slide will be completed.</a:t>
            </a:r>
          </a:p>
        </p:txBody>
      </p:sp>
      <p:sp>
        <p:nvSpPr>
          <p:cNvPr id="2457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4A1A8A4-64DA-4B09-8046-9795A3C94461}" type="slidenum">
              <a:rPr lang="en-US">
                <a:cs typeface="Arial" charset="0"/>
              </a:rPr>
              <a:pPr fontAlgn="base">
                <a:spcBef>
                  <a:spcPct val="0"/>
                </a:spcBef>
                <a:spcAft>
                  <a:spcPct val="0"/>
                </a:spcAft>
                <a:defRPr/>
              </a:pPr>
              <a:t>6</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Image Placeholder 1"/>
          <p:cNvSpPr>
            <a:spLocks noGrp="1" noRot="1" noChangeAspect="1"/>
          </p:cNvSpPr>
          <p:nvPr>
            <p:ph type="sldImg"/>
          </p:nvPr>
        </p:nvSpPr>
        <p:spPr bwMode="auto">
          <a:noFill/>
          <a:ln>
            <a:solidFill>
              <a:srgbClr val="000000"/>
            </a:solidFill>
            <a:miter lim="800000"/>
            <a:headEnd/>
            <a:tailEnd/>
          </a:ln>
        </p:spPr>
      </p:sp>
      <p:sp>
        <p:nvSpPr>
          <p:cNvPr id="2765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Teambuilder is Heathers   (Heather---the directions will appear by clicking  </a:t>
            </a:r>
            <a:r>
              <a:rPr lang="en-US" smtClean="0">
                <a:sym typeface="Wingdings" pitchFamily="2" charset="2"/>
              </a:rPr>
              <a:t>  )</a:t>
            </a:r>
            <a:endParaRPr lang="en-US" smtClean="0"/>
          </a:p>
          <a:p>
            <a:pPr eaLnBrk="1" hangingPunct="1">
              <a:spcBef>
                <a:spcPct val="0"/>
              </a:spcBef>
            </a:pPr>
            <a:endParaRPr lang="en-US" smtClean="0"/>
          </a:p>
          <a:p>
            <a:pPr eaLnBrk="1" hangingPunct="1">
              <a:spcBef>
                <a:spcPct val="0"/>
              </a:spcBef>
            </a:pPr>
            <a:r>
              <a:rPr lang="en-US" smtClean="0"/>
              <a:t>Talking points:</a:t>
            </a:r>
          </a:p>
          <a:p>
            <a:pPr eaLnBrk="1" hangingPunct="1">
              <a:spcBef>
                <a:spcPct val="0"/>
              </a:spcBef>
            </a:pPr>
            <a:endParaRPr lang="en-US" smtClean="0"/>
          </a:p>
          <a:p>
            <a:pPr eaLnBrk="1" hangingPunct="1">
              <a:spcBef>
                <a:spcPct val="0"/>
              </a:spcBef>
            </a:pPr>
            <a:r>
              <a:rPr lang="en-US" smtClean="0"/>
              <a:t>Valentine’s Day is around the corner (Monett), so we thought you might enjoy a Valentine’s themed teambuilder this morning.</a:t>
            </a:r>
          </a:p>
          <a:p>
            <a:pPr eaLnBrk="1" hangingPunct="1">
              <a:spcBef>
                <a:spcPct val="0"/>
              </a:spcBef>
            </a:pPr>
            <a:endParaRPr lang="en-US" smtClean="0"/>
          </a:p>
          <a:p>
            <a:pPr eaLnBrk="1" hangingPunct="1">
              <a:spcBef>
                <a:spcPct val="0"/>
              </a:spcBef>
            </a:pPr>
            <a:r>
              <a:rPr lang="en-US" smtClean="0"/>
              <a:t>So, you will see some heart candies in front of you.  Please take how many you want up to five.  So, you must take one but you can take as many as five.  </a:t>
            </a:r>
          </a:p>
          <a:p>
            <a:pPr eaLnBrk="1" hangingPunct="1">
              <a:spcBef>
                <a:spcPct val="0"/>
              </a:spcBef>
            </a:pPr>
            <a:endParaRPr lang="en-US" smtClean="0"/>
          </a:p>
          <a:p>
            <a:pPr eaLnBrk="1" hangingPunct="1">
              <a:spcBef>
                <a:spcPct val="0"/>
              </a:spcBef>
            </a:pPr>
            <a:r>
              <a:rPr lang="en-US" smtClean="0"/>
              <a:t>Allow participants to take their candies.</a:t>
            </a:r>
          </a:p>
          <a:p>
            <a:pPr eaLnBrk="1" hangingPunct="1">
              <a:spcBef>
                <a:spcPct val="0"/>
              </a:spcBef>
            </a:pPr>
            <a:endParaRPr lang="en-US" smtClean="0"/>
          </a:p>
          <a:p>
            <a:pPr eaLnBrk="1" hangingPunct="1">
              <a:spcBef>
                <a:spcPct val="0"/>
              </a:spcBef>
            </a:pPr>
            <a:r>
              <a:rPr lang="en-US" smtClean="0"/>
              <a:t>Direct their attention to the screen.  Depending on the color of heart(s) you chose, please tell your team something about yourself.</a:t>
            </a:r>
          </a:p>
          <a:p>
            <a:pPr eaLnBrk="1" hangingPunct="1">
              <a:spcBef>
                <a:spcPct val="0"/>
              </a:spcBef>
            </a:pPr>
            <a:endParaRPr lang="en-US" smtClean="0"/>
          </a:p>
          <a:p>
            <a:pPr eaLnBrk="1" hangingPunct="1">
              <a:spcBef>
                <a:spcPct val="0"/>
              </a:spcBef>
            </a:pPr>
            <a:r>
              <a:rPr lang="en-US" smtClean="0"/>
              <a:t>Continue around your team until all of the heart-to-heart conversations are completed.  </a:t>
            </a:r>
          </a:p>
          <a:p>
            <a:pPr eaLnBrk="1" hangingPunct="1">
              <a:spcBef>
                <a:spcPct val="0"/>
              </a:spcBef>
            </a:pPr>
            <a:endParaRPr lang="en-US" smtClean="0"/>
          </a:p>
          <a:p>
            <a:pPr eaLnBrk="1" hangingPunct="1">
              <a:spcBef>
                <a:spcPct val="0"/>
              </a:spcBef>
            </a:pPr>
            <a:endParaRPr lang="en-US" smtClean="0"/>
          </a:p>
        </p:txBody>
      </p:sp>
      <p:sp>
        <p:nvSpPr>
          <p:cNvPr id="2662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0C90ECC-9FCF-4694-8881-84C3E8AF36E8}" type="slidenum">
              <a:rPr lang="en-US">
                <a:cs typeface="Arial" charset="0"/>
              </a:rPr>
              <a:pPr fontAlgn="base">
                <a:spcBef>
                  <a:spcPct val="0"/>
                </a:spcBef>
                <a:spcAft>
                  <a:spcPct val="0"/>
                </a:spcAft>
                <a:defRPr/>
              </a:pPr>
              <a:t>7</a:t>
            </a:fld>
            <a:endParaRPr lang="en-US">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Colleen’s slide</a:t>
            </a:r>
          </a:p>
          <a:p>
            <a:pPr eaLnBrk="1" hangingPunct="1">
              <a:spcBef>
                <a:spcPct val="0"/>
              </a:spcBef>
            </a:pPr>
            <a:endParaRPr lang="en-US" smtClean="0"/>
          </a:p>
          <a:p>
            <a:pPr eaLnBrk="1" hangingPunct="1">
              <a:spcBef>
                <a:spcPct val="0"/>
              </a:spcBef>
            </a:pPr>
            <a:r>
              <a:rPr lang="en-US" smtClean="0"/>
              <a:t>What successes have you had that have moved your students ahead with the goal of increased student writing?</a:t>
            </a:r>
          </a:p>
          <a:p>
            <a:pPr eaLnBrk="1" hangingPunct="1">
              <a:spcBef>
                <a:spcPct val="0"/>
              </a:spcBef>
            </a:pPr>
            <a:endParaRPr lang="en-US" smtClean="0"/>
          </a:p>
          <a:p>
            <a:pPr eaLnBrk="1" hangingPunct="1">
              <a:spcBef>
                <a:spcPct val="0"/>
              </a:spcBef>
            </a:pPr>
            <a:r>
              <a:rPr lang="en-US" smtClean="0"/>
              <a:t>Give some examples such as increased our writing time, individual student successes, attitudes about writing, etc. etc. </a:t>
            </a:r>
          </a:p>
          <a:p>
            <a:pPr eaLnBrk="1" hangingPunct="1">
              <a:spcBef>
                <a:spcPct val="0"/>
              </a:spcBef>
            </a:pPr>
            <a:endParaRPr lang="en-US" smtClean="0"/>
          </a:p>
          <a:p>
            <a:pPr eaLnBrk="1" hangingPunct="1">
              <a:spcBef>
                <a:spcPct val="0"/>
              </a:spcBef>
            </a:pPr>
            <a:r>
              <a:rPr lang="en-US" smtClean="0"/>
              <a:t>Direct participants jot their ideas on post-its.</a:t>
            </a:r>
          </a:p>
          <a:p>
            <a:pPr eaLnBrk="1" hangingPunct="1">
              <a:spcBef>
                <a:spcPct val="0"/>
              </a:spcBef>
            </a:pPr>
            <a:endParaRPr lang="en-US" smtClean="0"/>
          </a:p>
          <a:p>
            <a:pPr eaLnBrk="1" hangingPunct="1">
              <a:spcBef>
                <a:spcPct val="0"/>
              </a:spcBef>
            </a:pPr>
            <a:r>
              <a:rPr lang="en-US" smtClean="0"/>
              <a:t>Colleen, I can’t remember if you wanted them to then share in the small group.  ???  You know what you want them to do with the sharing.</a:t>
            </a:r>
          </a:p>
          <a:p>
            <a:pPr eaLnBrk="1" hangingPunct="1">
              <a:spcBef>
                <a:spcPct val="0"/>
              </a:spcBef>
            </a:pPr>
            <a:endParaRPr lang="en-US" smtClean="0"/>
          </a:p>
          <a:p>
            <a:pPr eaLnBrk="1" hangingPunct="1">
              <a:spcBef>
                <a:spcPct val="0"/>
              </a:spcBef>
            </a:pPr>
            <a:r>
              <a:rPr lang="en-US" smtClean="0"/>
              <a:t>Participants get up to place their post-its on a poster.  </a:t>
            </a:r>
          </a:p>
          <a:p>
            <a:pPr eaLnBrk="1" hangingPunct="1">
              <a:spcBef>
                <a:spcPct val="0"/>
              </a:spcBef>
            </a:pPr>
            <a:endParaRPr lang="en-US" smtClean="0"/>
          </a:p>
          <a:p>
            <a:pPr eaLnBrk="1" hangingPunct="1">
              <a:spcBef>
                <a:spcPct val="0"/>
              </a:spcBef>
            </a:pPr>
            <a:r>
              <a:rPr lang="en-US" smtClean="0"/>
              <a:t>Talking points:</a:t>
            </a:r>
          </a:p>
          <a:p>
            <a:pPr eaLnBrk="1" hangingPunct="1">
              <a:spcBef>
                <a:spcPct val="0"/>
              </a:spcBef>
            </a:pPr>
            <a:endParaRPr lang="en-US" smtClean="0"/>
          </a:p>
          <a:p>
            <a:pPr eaLnBrk="1" hangingPunct="1">
              <a:spcBef>
                <a:spcPct val="0"/>
              </a:spcBef>
            </a:pPr>
            <a:r>
              <a:rPr lang="en-US" smtClean="0"/>
              <a:t>Visual representation of successes.  Summarize a few from the poster.  Compliment participants on their diligence and dedication to supporting students as they become CRW.</a:t>
            </a:r>
          </a:p>
        </p:txBody>
      </p:sp>
      <p:sp>
        <p:nvSpPr>
          <p:cNvPr id="2867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FB06798-42B7-4E81-BFE1-778DBA793E35}" type="slidenum">
              <a:rPr lang="en-US">
                <a:cs typeface="Arial" charset="0"/>
              </a:rPr>
              <a:pPr fontAlgn="base">
                <a:spcBef>
                  <a:spcPct val="0"/>
                </a:spcBef>
                <a:spcAft>
                  <a:spcPct val="0"/>
                </a:spcAft>
                <a:defRPr/>
              </a:pPr>
              <a:t>8</a:t>
            </a:fld>
            <a:endParaRPr lang="en-US">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noFill/>
          <a:ln>
            <a:solidFill>
              <a:srgbClr val="000000"/>
            </a:solidFill>
            <a:miter lim="800000"/>
            <a:headEnd/>
            <a:tailEnd/>
          </a:ln>
        </p:spPr>
      </p:sp>
      <p:sp>
        <p:nvSpPr>
          <p:cNvPr id="3174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Who presents this next piece?  The next few slides set up the teaching piece.  </a:t>
            </a:r>
          </a:p>
          <a:p>
            <a:pPr eaLnBrk="1" hangingPunct="1">
              <a:spcBef>
                <a:spcPct val="0"/>
              </a:spcBef>
            </a:pPr>
            <a:endParaRPr lang="en-US" smtClean="0"/>
          </a:p>
          <a:p>
            <a:pPr eaLnBrk="1" hangingPunct="1">
              <a:spcBef>
                <a:spcPct val="0"/>
              </a:spcBef>
            </a:pPr>
            <a:r>
              <a:rPr lang="en-US" smtClean="0"/>
              <a:t>Segue:  One of our goals for today is to informally assess what our student needs are currently in their journey to produce CRW.</a:t>
            </a:r>
          </a:p>
          <a:p>
            <a:pPr eaLnBrk="1" hangingPunct="1">
              <a:spcBef>
                <a:spcPct val="0"/>
              </a:spcBef>
            </a:pPr>
            <a:endParaRPr lang="en-US" smtClean="0"/>
          </a:p>
          <a:p>
            <a:pPr eaLnBrk="1" hangingPunct="1">
              <a:spcBef>
                <a:spcPct val="0"/>
              </a:spcBef>
            </a:pPr>
            <a:r>
              <a:rPr lang="en-US" smtClean="0"/>
              <a:t>So, the question is What do our students (at this point) need to know and be able to do in order to produce college-ready writing?</a:t>
            </a:r>
          </a:p>
          <a:p>
            <a:pPr eaLnBrk="1" hangingPunct="1">
              <a:spcBef>
                <a:spcPct val="0"/>
              </a:spcBef>
            </a:pPr>
            <a:endParaRPr lang="en-US" smtClean="0"/>
          </a:p>
          <a:p>
            <a:pPr eaLnBrk="1" hangingPunct="1">
              <a:spcBef>
                <a:spcPct val="0"/>
              </a:spcBef>
            </a:pPr>
            <a:r>
              <a:rPr lang="en-US" smtClean="0"/>
              <a:t>  </a:t>
            </a:r>
          </a:p>
          <a:p>
            <a:pPr eaLnBrk="1" hangingPunct="1">
              <a:spcBef>
                <a:spcPct val="0"/>
              </a:spcBef>
            </a:pPr>
            <a:r>
              <a:rPr lang="en-US" smtClean="0"/>
              <a:t>Choices of engagement activities here might be:</a:t>
            </a:r>
          </a:p>
          <a:p>
            <a:pPr eaLnBrk="1" hangingPunct="1">
              <a:spcBef>
                <a:spcPct val="0"/>
              </a:spcBef>
            </a:pPr>
            <a:r>
              <a:rPr lang="en-US" smtClean="0"/>
              <a:t>Jot Thought  (The concept here is to have them “cover the poster paper” with as many thoughts as they can within approx. 1-2 minutes.  Do not give too terribly long for this piece.</a:t>
            </a:r>
          </a:p>
          <a:p>
            <a:pPr eaLnBrk="1" hangingPunct="1">
              <a:spcBef>
                <a:spcPct val="0"/>
              </a:spcBef>
            </a:pPr>
            <a:endParaRPr lang="en-US" smtClean="0"/>
          </a:p>
          <a:p>
            <a:pPr eaLnBrk="1" hangingPunct="1">
              <a:spcBef>
                <a:spcPct val="0"/>
              </a:spcBef>
            </a:pPr>
            <a:r>
              <a:rPr lang="en-US" smtClean="0"/>
              <a:t>A writing strategy might work well here.  The big thing we want is a pre-teaching conceptual view so that the post-teaching conceptual view will be deeper, broader, richer in the teachers’ minds as to what students really need.</a:t>
            </a:r>
          </a:p>
        </p:txBody>
      </p:sp>
      <p:sp>
        <p:nvSpPr>
          <p:cNvPr id="30723"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9037390-2ED4-4351-9CE4-30CE3A478D8C}" type="slidenum">
              <a:rPr lang="en-US">
                <a:cs typeface="Arial" charset="0"/>
              </a:rPr>
              <a:pPr fontAlgn="base">
                <a:spcBef>
                  <a:spcPct val="0"/>
                </a:spcBef>
                <a:spcAft>
                  <a:spcPct val="0"/>
                </a:spcAft>
                <a:defRPr/>
              </a:pPr>
              <a:t>9</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46EA2D37-5B65-461B-B4B7-59D2DBF4FF84}" type="datetimeFigureOut">
              <a:rPr lang="en-US"/>
              <a:pPr>
                <a:defRPr/>
              </a:pPr>
              <a:t>2/11/14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1B37978-EEB7-467D-B59E-B13F56ACADF5}"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FC1F681-3F2C-4B49-BEEC-CA502A2A61FB}" type="datetimeFigureOut">
              <a:rPr lang="en-US"/>
              <a:pPr>
                <a:defRPr/>
              </a:pPr>
              <a:t>2/11/14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2107A61-A522-43B8-871A-1DF84A9DE5E2}"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71C703F-2A01-4D4D-85A0-31830DEB0348}" type="datetimeFigureOut">
              <a:rPr lang="en-US"/>
              <a:pPr>
                <a:defRPr/>
              </a:pPr>
              <a:t>2/11/14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AFDCB78-CA6A-4ADD-A549-765DC4132916}"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0F62821-81DD-4633-883E-4AB2AA9344A7}" type="datetimeFigureOut">
              <a:rPr lang="en-US"/>
              <a:pPr>
                <a:defRPr/>
              </a:pPr>
              <a:t>2/11/14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9D034BA-C613-4E6C-B02E-1BC9533E2B3E}"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6613793E-6410-4B13-96A0-51356DE3FFCD}" type="datetimeFigureOut">
              <a:rPr lang="en-US"/>
              <a:pPr>
                <a:defRPr/>
              </a:pPr>
              <a:t>2/11/14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D986604-3183-4170-BBF6-D15136D7783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A63566B5-C408-4F58-9FB9-D39017312F72}" type="datetimeFigureOut">
              <a:rPr lang="en-US"/>
              <a:pPr>
                <a:defRPr/>
              </a:pPr>
              <a:t>2/11/14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7618F25-1A76-41AD-BD33-897FD9F3863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FC53A886-7400-4AB7-A846-30047688E187}" type="datetimeFigureOut">
              <a:rPr lang="en-US"/>
              <a:pPr>
                <a:defRPr/>
              </a:pPr>
              <a:t>2/11/14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8FECA2-DC10-4139-9FAD-4EC4C764E39B}"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D15AFBF-8C57-4B2C-A236-823B169C2294}" type="datetimeFigureOut">
              <a:rPr lang="en-US"/>
              <a:pPr>
                <a:defRPr/>
              </a:pPr>
              <a:t>2/11/14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264B035E-15EC-4ACE-AE75-2CF9B3FA8721}"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6723E9D-B00D-4FF2-9049-8F0175922D59}" type="datetimeFigureOut">
              <a:rPr lang="en-US"/>
              <a:pPr>
                <a:defRPr/>
              </a:pPr>
              <a:t>2/11/14</a:t>
            </a:fld>
            <a:endParaRPr lang="en-US" dirty="0"/>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5D4E5EA-4E23-4A58-8B3D-D3765104198F}"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7ABB65C-DFD0-4185-9AC1-D79EF8946AD0}" type="datetimeFigureOut">
              <a:rPr lang="en-US"/>
              <a:pPr>
                <a:defRPr/>
              </a:pPr>
              <a:t>2/11/14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24E6A1F-55F4-4DCC-B817-6D2F3F34E292}"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A94246CA-B24B-4E68-B477-D20A25969A64}" type="datetimeFigureOut">
              <a:rPr lang="en-US"/>
              <a:pPr>
                <a:defRPr/>
              </a:pPr>
              <a:t>2/11/14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96DCDAB-B712-4DA2-B525-12D95A1B0379}"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2F844C24-294B-43E9-92F8-6C6A4F4B7A21}" type="datetimeFigureOut">
              <a:rPr lang="en-US"/>
              <a:pPr>
                <a:defRPr/>
              </a:pPr>
              <a:t>2/11/14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A115B653-D63D-495B-B39A-412E899C1903}"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google.com/url?sa=i&amp;rct=j&amp;q=&amp;esrc=s&amp;frm=1&amp;source=images&amp;cd=&amp;cad=rja&amp;docid=TRcSwS_BXEUtUM&amp;tbnid=PpC0azuQTMD8qM:&amp;ved=0CAUQjRw&amp;url=http://researchonmedical.com/2013/05/8-positive-ways-to-deal-with-your-negative-emotions/&amp;ei=9175UsX5FMeU2wXdiICQDA&amp;bvm=bv.60983673,d.aWc&amp;psig=AFQjCNEltZgSQnOxUwIRZD4sN_0LHcVf_g&amp;ust=1392160868506501" TargetMode="External"/><Relationship Id="rId5" Type="http://schemas.openxmlformats.org/officeDocument/2006/relationships/image" Target="../media/image6.jpe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hyperlink" Target="http://www.youtube.com/watch?v=V9x5KhfWAis"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6.xml"/><Relationship Id="rId3" Type="http://schemas.openxmlformats.org/officeDocument/2006/relationships/image" Target="../media/image1.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9.xml"/><Relationship Id="rId3"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jpeg"/></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7.jpe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image" Target="../media/image1.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image" Target="../media/image1.jpeg"/></Relationships>
</file>

<file path=ppt/slides/_rels/slide24.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8.wmf"/><Relationship Id="rId5" Type="http://schemas.openxmlformats.org/officeDocument/2006/relationships/image" Target="../media/image9.wmf"/><Relationship Id="rId6" Type="http://schemas.openxmlformats.org/officeDocument/2006/relationships/image" Target="../media/image10.wmf"/><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 Id="rId3" Type="http://schemas.openxmlformats.org/officeDocument/2006/relationships/image" Target="../media/image1.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jpeg"/><Relationship Id="rId7" Type="http://schemas.openxmlformats.org/officeDocument/2006/relationships/image" Target="../media/image14.jpeg"/><Relationship Id="rId8" Type="http://schemas.openxmlformats.org/officeDocument/2006/relationships/image" Target="../media/image15.jpe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6.wmf"/><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7.wmf"/><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 Id="rId3"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google.com/url?sa=i&amp;rct=j&amp;q=&amp;esrc=s&amp;frm=1&amp;source=images&amp;cd=&amp;cad=rja&amp;docid=Dlw87QByDps9WM&amp;tbnid=oYFaT500jH7rhM:&amp;ved=0CAUQjRw&amp;url=http://www.washingtonmonthly.com/college_guide/blog/gw_clean_it_yourself.php&amp;ei=EBOpUaKUBoGw8QTS_4CoBQ&amp;bvm=bv.47244034,d.eWU&amp;psig=AFQjCNGhccdYCxMSZa9woyU6bQ30lo5JnA&amp;ust=1370121320565738" TargetMode="External"/><Relationship Id="rId5" Type="http://schemas.openxmlformats.org/officeDocument/2006/relationships/image" Target="../media/image3.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18.png"/><Relationship Id="rId5" Type="http://schemas.openxmlformats.org/officeDocument/2006/relationships/image" Target="../media/image19.wmf"/><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0.wmf"/><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1.wmf"/><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2.jpeg"/><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1.jpeg"/></Relationships>
</file>

<file path=ppt/slides/_rels/slide35.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3.jpeg"/><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4.wmf"/><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1.jpeg"/><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6.wmf"/><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google.com/url?sa=i&amp;rct=j&amp;q=&amp;esrc=s&amp;frm=1&amp;source=images&amp;cd=&amp;cad=rja&amp;docid=TRcSwS_BXEUtUM&amp;tbnid=PpC0azuQTMD8qM:&amp;ved=0CAUQjRw&amp;url=http://researchonmedical.com/2013/05/8-positive-ways-to-deal-with-your-negative-emotions/&amp;ei=9175UsX5FMeU2wXdiICQDA&amp;bvm=bv.60983673,d.aWc&amp;psig=AFQjCNEltZgSQnOxUwIRZD4sN_0LHcVf_g&amp;ust=1392160868506501" TargetMode="External"/><Relationship Id="rId5" Type="http://schemas.openxmlformats.org/officeDocument/2006/relationships/image" Target="../media/image6.jpeg"/><Relationship Id="rId1" Type="http://schemas.openxmlformats.org/officeDocument/2006/relationships/slideLayout" Target="../slideLayouts/slideLayout7.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jpeg"/></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www.google.com/url?sa=i&amp;rct=j&amp;q=&amp;esrc=s&amp;frm=1&amp;source=images&amp;cd=&amp;cad=rja&amp;docid=g8kfE2zSgAdxDM&amp;tbnid=4a0qp_ZDeztHcM:&amp;ved=0CAUQjRw&amp;url=http://diogenescompany.com/3-steps-to-getting-highly-motivated-prospects-or-customers/&amp;ei=fx31UtLnDOjl2QW51YDoBA&amp;bvm=bv.60799247,d.b2I&amp;psig=AFQjCNHPe_K1hItvCRSn859cI_WTC7DXxQ&amp;ust=1391881880211466" TargetMode="External"/><Relationship Id="rId5" Type="http://schemas.openxmlformats.org/officeDocument/2006/relationships/hyperlink" Target="http://www.google.com/url?sa=i&amp;rct=j&amp;q=&amp;esrc=s&amp;frm=1&amp;source=images&amp;cd=&amp;cad=rja&amp;docid=ZNl4A3hUr3XK-M&amp;tbnid=BEo7zqTQVUrPHM:&amp;ved=0CAUQjRw&amp;url=http://www.denisebahs.com/social-media-coaching/&amp;ei=Lx71UtnFHaLs2QXP9IHQDw&amp;bvm=bv.60799247,d.b2I&amp;psig=AFQjCNHaJJaciiErKqhjNMbT4-8BPZfpvw&amp;ust=1391882149693795" TargetMode="External"/><Relationship Id="rId6"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2.xml"/><Relationship Id="rId3" Type="http://schemas.openxmlformats.org/officeDocument/2006/relationships/image" Target="../media/image1.jpe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 Id="rId3" Type="http://schemas.openxmlformats.org/officeDocument/2006/relationships/image" Target="../media/image1.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jpe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hyperlink" Target="http://en.wikipedia.org/wiki/File:Necco-Candy-SweetHearts.jpg" TargetMode="External"/><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ctrTitle"/>
          </p:nvPr>
        </p:nvSpPr>
        <p:spPr/>
        <p:txBody>
          <a:bodyPr/>
          <a:lstStyle/>
          <a:p>
            <a:pPr eaLnBrk="1" hangingPunct="1"/>
            <a:r>
              <a:rPr lang="en-US" smtClean="0"/>
              <a:t>i3 Professional Development</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r>
              <a:rPr lang="en-US" dirty="0" smtClean="0"/>
              <a:t>Monett Public Schools</a:t>
            </a:r>
          </a:p>
          <a:p>
            <a:pPr eaLnBrk="1" fontAlgn="auto" hangingPunct="1">
              <a:spcAft>
                <a:spcPts val="0"/>
              </a:spcAft>
              <a:buFont typeface="Arial" pitchFamily="34" charset="0"/>
              <a:buNone/>
              <a:defRPr/>
            </a:pPr>
            <a:r>
              <a:rPr lang="en-US" dirty="0" smtClean="0"/>
              <a:t>February 11, 2014</a:t>
            </a:r>
            <a:endParaRPr lang="en-US" dirty="0"/>
          </a:p>
        </p:txBody>
      </p:sp>
      <p:pic>
        <p:nvPicPr>
          <p:cNvPr id="14339" name="Picture 3"/>
          <p:cNvPicPr>
            <a:picLocks noChangeAspect="1"/>
          </p:cNvPicPr>
          <p:nvPr/>
        </p:nvPicPr>
        <p:blipFill>
          <a:blip r:embed="rId3"/>
          <a:srcRect/>
          <a:stretch>
            <a:fillRect/>
          </a:stretch>
        </p:blipFill>
        <p:spPr bwMode="auto">
          <a:xfrm>
            <a:off x="6823075"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p:cNvSpPr>
          <p:nvPr>
            <p:ph type="title"/>
          </p:nvPr>
        </p:nvSpPr>
        <p:spPr/>
        <p:txBody>
          <a:bodyPr/>
          <a:lstStyle/>
          <a:p>
            <a:pPr eaLnBrk="1" hangingPunct="1"/>
            <a:r>
              <a:rPr lang="en-US" b="1" smtClean="0"/>
              <a:t>Talk to the Text</a:t>
            </a:r>
          </a:p>
        </p:txBody>
      </p:sp>
      <p:sp>
        <p:nvSpPr>
          <p:cNvPr id="32770" name="Rectangle 3"/>
          <p:cNvSpPr>
            <a:spLocks noGrp="1"/>
          </p:cNvSpPr>
          <p:nvPr>
            <p:ph type="body" idx="1"/>
          </p:nvPr>
        </p:nvSpPr>
        <p:spPr/>
        <p:txBody>
          <a:bodyPr/>
          <a:lstStyle/>
          <a:p>
            <a:pPr eaLnBrk="1" hangingPunct="1">
              <a:buFont typeface="Arial" charset="0"/>
              <a:buNone/>
            </a:pPr>
            <a:r>
              <a:rPr lang="en-US" smtClean="0"/>
              <a:t>Choose an article:</a:t>
            </a:r>
          </a:p>
          <a:p>
            <a:pPr eaLnBrk="1" hangingPunct="1">
              <a:buFont typeface="Arial" charset="0"/>
              <a:buNone/>
            </a:pPr>
            <a:r>
              <a:rPr lang="en-US" smtClean="0"/>
              <a:t>“Not All Freshmen Are Ready for College Writing”</a:t>
            </a:r>
          </a:p>
          <a:p>
            <a:pPr eaLnBrk="1" hangingPunct="1">
              <a:buFont typeface="Arial" charset="0"/>
              <a:buNone/>
            </a:pPr>
            <a:r>
              <a:rPr lang="en-US" smtClean="0"/>
              <a:t>“Are You Ready for College Writing?”</a:t>
            </a:r>
          </a:p>
          <a:p>
            <a:pPr eaLnBrk="1" hangingPunct="1">
              <a:buFont typeface="Arial" charset="0"/>
              <a:buNone/>
            </a:pPr>
            <a:endParaRPr lang="en-US" smtClean="0"/>
          </a:p>
          <a:p>
            <a:pPr eaLnBrk="1" hangingPunct="1">
              <a:buFont typeface="Arial" charset="0"/>
              <a:buNone/>
            </a:pPr>
            <a:r>
              <a:rPr lang="en-US" smtClean="0"/>
              <a:t>First draft reading: skim the text</a:t>
            </a:r>
          </a:p>
          <a:p>
            <a:pPr eaLnBrk="1" hangingPunct="1"/>
            <a:endParaRPr lang="en-US" smtClean="0"/>
          </a:p>
        </p:txBody>
      </p:sp>
      <p:pic>
        <p:nvPicPr>
          <p:cNvPr id="3277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p:cNvSpPr>
          <p:nvPr>
            <p:ph type="title"/>
          </p:nvPr>
        </p:nvSpPr>
        <p:spPr/>
        <p:txBody>
          <a:bodyPr/>
          <a:lstStyle/>
          <a:p>
            <a:pPr eaLnBrk="1" hangingPunct="1"/>
            <a:r>
              <a:rPr lang="en-US" b="1" smtClean="0"/>
              <a:t>Talk to the Text</a:t>
            </a:r>
          </a:p>
        </p:txBody>
      </p:sp>
      <p:sp>
        <p:nvSpPr>
          <p:cNvPr id="34818" name="Content Placeholder 2"/>
          <p:cNvSpPr>
            <a:spLocks noGrp="1"/>
          </p:cNvSpPr>
          <p:nvPr>
            <p:ph idx="1"/>
          </p:nvPr>
        </p:nvSpPr>
        <p:spPr/>
        <p:txBody>
          <a:bodyPr/>
          <a:lstStyle/>
          <a:p>
            <a:pPr eaLnBrk="1" hangingPunct="1">
              <a:buFont typeface="Arial" charset="0"/>
              <a:buNone/>
            </a:pPr>
            <a:r>
              <a:rPr lang="en-US" smtClean="0"/>
              <a:t>Second draft reading – answer the following</a:t>
            </a:r>
          </a:p>
          <a:p>
            <a:pPr eaLnBrk="1" hangingPunct="1">
              <a:buFont typeface="Arial" charset="0"/>
              <a:buNone/>
            </a:pPr>
            <a:endParaRPr lang="en-US" smtClean="0"/>
          </a:p>
          <a:p>
            <a:pPr eaLnBrk="1" hangingPunct="1">
              <a:buFont typeface="Arial" charset="0"/>
              <a:buNone/>
            </a:pPr>
            <a:r>
              <a:rPr lang="en-US" b="1" smtClean="0"/>
              <a:t>Summarize: </a:t>
            </a:r>
            <a:r>
              <a:rPr lang="en-US" smtClean="0"/>
              <a:t>What am I being told?</a:t>
            </a:r>
          </a:p>
          <a:p>
            <a:pPr eaLnBrk="1" hangingPunct="1">
              <a:buFont typeface="Arial" charset="0"/>
              <a:buNone/>
            </a:pPr>
            <a:r>
              <a:rPr lang="en-US" b="1" smtClean="0"/>
              <a:t>Synthesize:</a:t>
            </a:r>
            <a:r>
              <a:rPr lang="en-US" smtClean="0"/>
              <a:t> How does this relate to other things I know or have been told?</a:t>
            </a:r>
          </a:p>
          <a:p>
            <a:pPr eaLnBrk="1" hangingPunct="1">
              <a:buFont typeface="Arial" charset="0"/>
              <a:buNone/>
            </a:pPr>
            <a:r>
              <a:rPr lang="en-US" b="1" smtClean="0"/>
              <a:t>Critique:</a:t>
            </a:r>
            <a:r>
              <a:rPr lang="en-US" smtClean="0"/>
              <a:t> Should I believe what I’m being told?</a:t>
            </a:r>
            <a:endParaRPr lang="en-US" b="1" smtClean="0"/>
          </a:p>
        </p:txBody>
      </p:sp>
      <p:pic>
        <p:nvPicPr>
          <p:cNvPr id="34819"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1"/>
          <p:cNvSpPr>
            <a:spLocks noGrp="1"/>
          </p:cNvSpPr>
          <p:nvPr>
            <p:ph type="title"/>
          </p:nvPr>
        </p:nvSpPr>
        <p:spPr/>
        <p:txBody>
          <a:bodyPr/>
          <a:lstStyle/>
          <a:p>
            <a:pPr eaLnBrk="1" hangingPunct="1"/>
            <a:r>
              <a:rPr lang="en-US" sz="4000" b="1" smtClean="0"/>
              <a:t>Talk to the Text</a:t>
            </a:r>
          </a:p>
        </p:txBody>
      </p:sp>
      <p:sp>
        <p:nvSpPr>
          <p:cNvPr id="36866" name="Content Placeholder 2"/>
          <p:cNvSpPr>
            <a:spLocks noGrp="1"/>
          </p:cNvSpPr>
          <p:nvPr>
            <p:ph idx="1"/>
          </p:nvPr>
        </p:nvSpPr>
        <p:spPr/>
        <p:txBody>
          <a:bodyPr/>
          <a:lstStyle/>
          <a:p>
            <a:pPr eaLnBrk="1" hangingPunct="1">
              <a:buFont typeface="Arial" charset="0"/>
              <a:buNone/>
            </a:pPr>
            <a:r>
              <a:rPr lang="en-US" smtClean="0"/>
              <a:t>Third draft reading – answer the following</a:t>
            </a:r>
          </a:p>
          <a:p>
            <a:pPr eaLnBrk="1" hangingPunct="1">
              <a:buFont typeface="Arial" charset="0"/>
              <a:buNone/>
            </a:pPr>
            <a:endParaRPr lang="en-US" smtClean="0"/>
          </a:p>
          <a:p>
            <a:pPr eaLnBrk="1" hangingPunct="1">
              <a:buFont typeface="Arial" charset="0"/>
              <a:buNone/>
            </a:pPr>
            <a:r>
              <a:rPr lang="en-US" b="1" smtClean="0"/>
              <a:t>Analyze:</a:t>
            </a:r>
            <a:r>
              <a:rPr lang="en-US" smtClean="0"/>
              <a:t> How well is the author saying it?</a:t>
            </a:r>
          </a:p>
          <a:p>
            <a:pPr eaLnBrk="1" hangingPunct="1">
              <a:buFont typeface="Arial" charset="0"/>
              <a:buNone/>
            </a:pPr>
            <a:r>
              <a:rPr lang="en-US" b="1" smtClean="0"/>
              <a:t>Argue:</a:t>
            </a:r>
            <a:r>
              <a:rPr lang="en-US" smtClean="0"/>
              <a:t> What is my stance on what I am being told?</a:t>
            </a:r>
          </a:p>
          <a:p>
            <a:pPr eaLnBrk="1" hangingPunct="1">
              <a:buFont typeface="Arial" charset="0"/>
              <a:buNone/>
            </a:pPr>
            <a:endParaRPr lang="en-US" smtClean="0"/>
          </a:p>
          <a:p>
            <a:pPr eaLnBrk="1" hangingPunct="1">
              <a:buFont typeface="Arial" charset="0"/>
              <a:buNone/>
            </a:pPr>
            <a:r>
              <a:rPr lang="en-US" smtClean="0"/>
              <a:t>			</a:t>
            </a:r>
            <a:r>
              <a:rPr lang="en-US" sz="2400" i="1" smtClean="0"/>
              <a:t>Writing at the Threshold </a:t>
            </a:r>
            <a:r>
              <a:rPr lang="en-US" sz="2400" smtClean="0"/>
              <a:t>by Larry Weinstein</a:t>
            </a:r>
            <a:endParaRPr lang="en-US" smtClean="0"/>
          </a:p>
        </p:txBody>
      </p:sp>
      <p:pic>
        <p:nvPicPr>
          <p:cNvPr id="36867"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p:cNvSpPr>
          <p:nvPr>
            <p:ph type="title" idx="4294967295"/>
          </p:nvPr>
        </p:nvSpPr>
        <p:spPr/>
        <p:txBody>
          <a:bodyPr/>
          <a:lstStyle/>
          <a:p>
            <a:pPr eaLnBrk="1" hangingPunct="1"/>
            <a:r>
              <a:rPr lang="en-US" sz="4000" b="1" smtClean="0"/>
              <a:t>Talk to the Text</a:t>
            </a:r>
          </a:p>
        </p:txBody>
      </p:sp>
      <p:sp>
        <p:nvSpPr>
          <p:cNvPr id="38914" name="Content Placeholder 2"/>
          <p:cNvSpPr>
            <a:spLocks noGrp="1"/>
          </p:cNvSpPr>
          <p:nvPr>
            <p:ph idx="4294967295"/>
          </p:nvPr>
        </p:nvSpPr>
        <p:spPr/>
        <p:txBody>
          <a:bodyPr/>
          <a:lstStyle/>
          <a:p>
            <a:pPr eaLnBrk="1" hangingPunct="1">
              <a:buFont typeface="Arial" charset="0"/>
              <a:buNone/>
            </a:pPr>
            <a:r>
              <a:rPr lang="en-US" smtClean="0"/>
              <a:t>Find a partner who read the same article.</a:t>
            </a:r>
          </a:p>
          <a:p>
            <a:pPr eaLnBrk="1" hangingPunct="1">
              <a:buFont typeface="Arial" charset="0"/>
              <a:buNone/>
            </a:pPr>
            <a:r>
              <a:rPr lang="en-US" smtClean="0"/>
              <a:t>Use your comments to talk about the text.</a:t>
            </a:r>
          </a:p>
        </p:txBody>
      </p:sp>
      <p:pic>
        <p:nvPicPr>
          <p:cNvPr id="38915"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idx="4294967295"/>
          </p:nvPr>
        </p:nvSpPr>
        <p:spPr/>
        <p:txBody>
          <a:bodyPr/>
          <a:lstStyle/>
          <a:p>
            <a:pPr eaLnBrk="1" hangingPunct="1"/>
            <a:r>
              <a:rPr lang="en-US" sz="4000" smtClean="0"/>
              <a:t>Break</a:t>
            </a:r>
          </a:p>
        </p:txBody>
      </p:sp>
      <p:sp>
        <p:nvSpPr>
          <p:cNvPr id="40962" name="Content Placeholder 2"/>
          <p:cNvSpPr>
            <a:spLocks noGrp="1"/>
          </p:cNvSpPr>
          <p:nvPr>
            <p:ph idx="4294967295"/>
          </p:nvPr>
        </p:nvSpPr>
        <p:spPr/>
        <p:txBody>
          <a:bodyPr/>
          <a:lstStyle/>
          <a:p>
            <a:pPr eaLnBrk="1" hangingPunct="1">
              <a:buFont typeface="Arial" charset="0"/>
              <a:buNone/>
            </a:pPr>
            <a:endParaRPr lang="en-US" smtClean="0"/>
          </a:p>
        </p:txBody>
      </p:sp>
      <p:pic>
        <p:nvPicPr>
          <p:cNvPr id="40963"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40964" name="Picture 2" descr="https://encrypted-tbn0.gstatic.com/images?q=tbn:ANd9GcTxDYSZT5-yXvm8uDi9YHE7Kwu0tCsQMaMUkwVda37fhaOey95h">
            <a:hlinkClick r:id="rId4"/>
          </p:cNvPr>
          <p:cNvPicPr>
            <a:picLocks noChangeAspect="1" noChangeArrowheads="1"/>
          </p:cNvPicPr>
          <p:nvPr/>
        </p:nvPicPr>
        <p:blipFill>
          <a:blip r:embed="rId5"/>
          <a:srcRect/>
          <a:stretch>
            <a:fillRect/>
          </a:stretch>
        </p:blipFill>
        <p:spPr bwMode="auto">
          <a:xfrm>
            <a:off x="2438400" y="2819400"/>
            <a:ext cx="4048125" cy="1905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a:xfrm>
            <a:off x="457200" y="3048000"/>
            <a:ext cx="8229600" cy="1143000"/>
          </a:xfrm>
        </p:spPr>
        <p:txBody>
          <a:bodyPr/>
          <a:lstStyle/>
          <a:p>
            <a:pPr eaLnBrk="1" hangingPunct="1"/>
            <a:endParaRPr lang="en-US" smtClean="0"/>
          </a:p>
        </p:txBody>
      </p:sp>
      <p:sp>
        <p:nvSpPr>
          <p:cNvPr id="45058" name="Content Placeholder 2"/>
          <p:cNvSpPr>
            <a:spLocks noGrp="1"/>
          </p:cNvSpPr>
          <p:nvPr>
            <p:ph idx="1"/>
          </p:nvPr>
        </p:nvSpPr>
        <p:spPr/>
        <p:txBody>
          <a:bodyPr/>
          <a:lstStyle/>
          <a:p>
            <a:pPr eaLnBrk="1" hangingPunct="1"/>
            <a:endParaRPr lang="en-US" smtClean="0"/>
          </a:p>
        </p:txBody>
      </p:sp>
      <p:sp>
        <p:nvSpPr>
          <p:cNvPr id="45059" name="Rectangle 3"/>
          <p:cNvSpPr>
            <a:spLocks noChangeArrowheads="1"/>
          </p:cNvSpPr>
          <p:nvPr/>
        </p:nvSpPr>
        <p:spPr bwMode="auto">
          <a:xfrm>
            <a:off x="533400" y="2667000"/>
            <a:ext cx="7848600" cy="1068388"/>
          </a:xfrm>
          <a:prstGeom prst="rect">
            <a:avLst/>
          </a:prstGeom>
          <a:noFill/>
          <a:ln w="9525">
            <a:noFill/>
            <a:miter lim="800000"/>
            <a:headEnd/>
            <a:tailEnd/>
          </a:ln>
        </p:spPr>
        <p:txBody>
          <a:bodyPr>
            <a:spAutoFit/>
          </a:bodyPr>
          <a:lstStyle/>
          <a:p>
            <a:r>
              <a:rPr lang="en-US" sz="2800">
                <a:latin typeface="Calibri" pitchFamily="34" charset="0"/>
              </a:rPr>
              <a:t>Taylor Mali’s </a:t>
            </a:r>
            <a:r>
              <a:rPr lang="en-US" sz="2800" u="sng">
                <a:latin typeface="Calibri" pitchFamily="34" charset="0"/>
                <a:hlinkClick r:id="rId3"/>
              </a:rPr>
              <a:t>“Typography”</a:t>
            </a:r>
            <a:endParaRPr lang="en-US" sz="2800">
              <a:latin typeface="Calibri" pitchFamily="34" charset="0"/>
            </a:endParaRPr>
          </a:p>
          <a:p>
            <a:r>
              <a:rPr lang="en-US">
                <a:latin typeface="Calibri" pitchFamily="34" charset="0"/>
              </a:rPr>
              <a:t/>
            </a:r>
            <a:br>
              <a:rPr lang="en-US">
                <a:latin typeface="Calibri" pitchFamily="34" charset="0"/>
              </a:rPr>
            </a:br>
            <a:endParaRPr lang="en-US">
              <a:latin typeface="Calibri" pitchFamily="34" charset="0"/>
            </a:endParaRPr>
          </a:p>
        </p:txBody>
      </p:sp>
      <p:sp>
        <p:nvSpPr>
          <p:cNvPr id="45060" name="TextBox 4"/>
          <p:cNvSpPr txBox="1">
            <a:spLocks noChangeArrowheads="1"/>
          </p:cNvSpPr>
          <p:nvPr/>
        </p:nvSpPr>
        <p:spPr bwMode="auto">
          <a:xfrm>
            <a:off x="685800" y="381000"/>
            <a:ext cx="6781800" cy="1431925"/>
          </a:xfrm>
          <a:prstGeom prst="rect">
            <a:avLst/>
          </a:prstGeom>
          <a:noFill/>
          <a:ln w="9525">
            <a:noFill/>
            <a:miter lim="800000"/>
            <a:headEnd/>
            <a:tailEnd/>
          </a:ln>
        </p:spPr>
        <p:txBody>
          <a:bodyPr>
            <a:spAutoFit/>
          </a:bodyPr>
          <a:lstStyle/>
          <a:p>
            <a:r>
              <a:rPr lang="en-US" sz="4400">
                <a:latin typeface="Calibri" pitchFamily="34" charset="0"/>
              </a:rPr>
              <a:t>What does college ready writing look like?</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p:txBody>
          <a:bodyPr>
            <a:normAutofit fontScale="90000"/>
          </a:bodyPr>
          <a:lstStyle/>
          <a:p>
            <a:pPr algn="l" eaLnBrk="1" hangingPunct="1"/>
            <a:r>
              <a:rPr lang="en-US" sz="3600" smtClean="0"/>
              <a:t>What DOES College-Ready Writing </a:t>
            </a:r>
            <a:br>
              <a:rPr lang="en-US" sz="3600" smtClean="0"/>
            </a:br>
            <a:r>
              <a:rPr lang="en-US" sz="3600" smtClean="0"/>
              <a:t>look like?</a:t>
            </a:r>
          </a:p>
        </p:txBody>
      </p:sp>
      <p:sp>
        <p:nvSpPr>
          <p:cNvPr id="43010" name="Content Placeholder 2"/>
          <p:cNvSpPr>
            <a:spLocks noGrp="1"/>
          </p:cNvSpPr>
          <p:nvPr>
            <p:ph idx="4294967295"/>
          </p:nvPr>
        </p:nvSpPr>
        <p:spPr/>
        <p:txBody>
          <a:bodyPr/>
          <a:lstStyle/>
          <a:p>
            <a:pPr eaLnBrk="1" hangingPunct="1">
              <a:buFont typeface="Arial" charset="0"/>
              <a:buNone/>
            </a:pPr>
            <a:endParaRPr lang="en-US" smtClean="0"/>
          </a:p>
          <a:p>
            <a:pPr eaLnBrk="1" hangingPunct="1">
              <a:buFont typeface="Arial" charset="0"/>
              <a:buNone/>
            </a:pPr>
            <a:r>
              <a:rPr lang="en-US" smtClean="0"/>
              <a:t>Jot Thoughts – What are you thinking? What do our students need to know and be able to do to produce college ready writing?</a:t>
            </a:r>
          </a:p>
        </p:txBody>
      </p:sp>
      <p:pic>
        <p:nvPicPr>
          <p:cNvPr id="4301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p:cNvSpPr>
          <p:nvPr>
            <p:ph type="title"/>
          </p:nvPr>
        </p:nvSpPr>
        <p:spPr/>
        <p:txBody>
          <a:bodyPr/>
          <a:lstStyle/>
          <a:p>
            <a:pPr eaLnBrk="1" hangingPunct="1"/>
            <a:r>
              <a:rPr lang="en-US" smtClean="0"/>
              <a:t>Examine exemplars with Jigsaw</a:t>
            </a:r>
          </a:p>
        </p:txBody>
      </p:sp>
      <p:sp>
        <p:nvSpPr>
          <p:cNvPr id="47106" name="Rectangle 3"/>
          <p:cNvSpPr>
            <a:spLocks noGrp="1"/>
          </p:cNvSpPr>
          <p:nvPr>
            <p:ph type="body" idx="1"/>
          </p:nvPr>
        </p:nvSpPr>
        <p:spPr/>
        <p:txBody>
          <a:bodyPr/>
          <a:lstStyle/>
          <a:p>
            <a:pPr eaLnBrk="1" hangingPunct="1">
              <a:lnSpc>
                <a:spcPct val="90000"/>
              </a:lnSpc>
            </a:pPr>
            <a:r>
              <a:rPr lang="en-US" smtClean="0"/>
              <a:t>In your group of four, decide which article you will read.</a:t>
            </a:r>
          </a:p>
          <a:p>
            <a:pPr eaLnBrk="1" hangingPunct="1">
              <a:lnSpc>
                <a:spcPct val="90000"/>
              </a:lnSpc>
            </a:pPr>
            <a:r>
              <a:rPr lang="en-US" smtClean="0"/>
              <a:t>Join the people reading the same essay.</a:t>
            </a:r>
          </a:p>
          <a:p>
            <a:pPr eaLnBrk="1" hangingPunct="1">
              <a:lnSpc>
                <a:spcPct val="90000"/>
              </a:lnSpc>
            </a:pPr>
            <a:r>
              <a:rPr lang="en-US" smtClean="0"/>
              <a:t>What makes these pieces exemplary? What are you noticing about student writing?</a:t>
            </a:r>
          </a:p>
          <a:p>
            <a:pPr eaLnBrk="1" hangingPunct="1">
              <a:lnSpc>
                <a:spcPct val="90000"/>
              </a:lnSpc>
            </a:pPr>
            <a:r>
              <a:rPr lang="en-US" smtClean="0"/>
              <a:t>What can we learn? What do students need in order to produce college ready writing?</a:t>
            </a:r>
          </a:p>
          <a:p>
            <a:pPr eaLnBrk="1" hangingPunct="1">
              <a:lnSpc>
                <a:spcPct val="90000"/>
              </a:lnSpc>
            </a:pPr>
            <a:r>
              <a:rPr lang="en-US" smtClean="0"/>
              <a:t>Return to your original group to share findings.</a:t>
            </a:r>
          </a:p>
        </p:txBody>
      </p:sp>
      <p:pic>
        <p:nvPicPr>
          <p:cNvPr id="47107"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p:cNvSpPr>
          <p:nvPr>
            <p:ph type="title"/>
          </p:nvPr>
        </p:nvSpPr>
        <p:spPr/>
        <p:txBody>
          <a:bodyPr/>
          <a:lstStyle/>
          <a:p>
            <a:pPr eaLnBrk="1" hangingPunct="1"/>
            <a:r>
              <a:rPr lang="en-US" smtClean="0"/>
              <a:t>Metacognition</a:t>
            </a:r>
          </a:p>
        </p:txBody>
      </p:sp>
      <p:sp>
        <p:nvSpPr>
          <p:cNvPr id="49154" name="Rectangle 3"/>
          <p:cNvSpPr>
            <a:spLocks noGrp="1"/>
          </p:cNvSpPr>
          <p:nvPr>
            <p:ph type="body" idx="1"/>
          </p:nvPr>
        </p:nvSpPr>
        <p:spPr/>
        <p:txBody>
          <a:bodyPr/>
          <a:lstStyle/>
          <a:p>
            <a:pPr eaLnBrk="1" hangingPunct="1">
              <a:buFont typeface="Arial" charset="0"/>
              <a:buNone/>
            </a:pPr>
            <a:r>
              <a:rPr lang="en-US" smtClean="0"/>
              <a:t>How has our learning in the last hour augmented, complimented, broadened, and/or changed the way you view the needs students at Monett have regarding their competence in producing College and Career Ready Writing?</a:t>
            </a:r>
          </a:p>
        </p:txBody>
      </p:sp>
      <p:pic>
        <p:nvPicPr>
          <p:cNvPr id="49155"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p:cNvSpPr>
          <p:nvPr>
            <p:ph type="title" idx="4294967295"/>
          </p:nvPr>
        </p:nvSpPr>
        <p:spPr/>
        <p:txBody>
          <a:bodyPr/>
          <a:lstStyle/>
          <a:p>
            <a:pPr eaLnBrk="1" hangingPunct="1"/>
            <a:r>
              <a:rPr lang="en-US" smtClean="0"/>
              <a:t>Name It and Claim It</a:t>
            </a:r>
          </a:p>
        </p:txBody>
      </p:sp>
      <p:sp>
        <p:nvSpPr>
          <p:cNvPr id="104451" name="Rectangle 3"/>
          <p:cNvSpPr>
            <a:spLocks noGrp="1"/>
          </p:cNvSpPr>
          <p:nvPr>
            <p:ph type="body" idx="4294967295"/>
          </p:nvPr>
        </p:nvSpPr>
        <p:spPr/>
        <p:txBody>
          <a:bodyPr/>
          <a:lstStyle/>
          <a:p>
            <a:pPr eaLnBrk="1" hangingPunct="1">
              <a:buFont typeface="Arial" charset="0"/>
              <a:buNone/>
            </a:pPr>
            <a:r>
              <a:rPr lang="en-US" smtClean="0"/>
              <a:t>What strategies were used this morning and how can they be used in the classroom?</a:t>
            </a:r>
          </a:p>
        </p:txBody>
      </p:sp>
      <p:pic>
        <p:nvPicPr>
          <p:cNvPr id="104452"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p:txBody>
          <a:bodyPr/>
          <a:lstStyle/>
          <a:p>
            <a:pPr eaLnBrk="1" hangingPunct="1"/>
            <a:r>
              <a:rPr lang="en-US" smtClean="0"/>
              <a:t>Welcome Back!</a:t>
            </a:r>
          </a:p>
        </p:txBody>
      </p:sp>
      <p:sp>
        <p:nvSpPr>
          <p:cNvPr id="3" name="Content Placeholder 2"/>
          <p:cNvSpPr>
            <a:spLocks noGrp="1"/>
          </p:cNvSpPr>
          <p:nvPr>
            <p:ph idx="1"/>
          </p:nvPr>
        </p:nvSpPr>
        <p:spPr/>
        <p:txBody>
          <a:bodyPr rtlCol="0">
            <a:normAutofit/>
          </a:bodyPr>
          <a:lstStyle/>
          <a:p>
            <a:pPr marL="0" eaLnBrk="1" fontAlgn="auto" hangingPunct="1">
              <a:spcBef>
                <a:spcPts val="0"/>
              </a:spcBef>
              <a:spcAft>
                <a:spcPts val="0"/>
              </a:spcAft>
              <a:buFont typeface="Arial" pitchFamily="34" charset="0"/>
              <a:buChar char="•"/>
              <a:defRPr/>
            </a:pPr>
            <a:endParaRPr lang="en-US" dirty="0" smtClean="0">
              <a:solidFill>
                <a:srgbClr val="DD4B39"/>
              </a:solidFill>
            </a:endParaRPr>
          </a:p>
          <a:p>
            <a:pPr eaLnBrk="1" fontAlgn="auto" hangingPunct="1">
              <a:spcAft>
                <a:spcPts val="0"/>
              </a:spcAft>
              <a:buFont typeface="Arial" pitchFamily="34" charset="0"/>
              <a:buNone/>
              <a:defRPr/>
            </a:pPr>
            <a:endParaRPr lang="en-US" dirty="0" smtClean="0"/>
          </a:p>
        </p:txBody>
      </p:sp>
      <p:pic>
        <p:nvPicPr>
          <p:cNvPr id="16387"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16388" name="Picture 2" descr="Students taking a test in a classroom"/>
          <p:cNvPicPr>
            <a:picLocks noChangeAspect="1" noChangeArrowheads="1"/>
          </p:cNvPicPr>
          <p:nvPr/>
        </p:nvPicPr>
        <p:blipFill>
          <a:blip r:embed="rId4"/>
          <a:srcRect/>
          <a:stretch>
            <a:fillRect/>
          </a:stretch>
        </p:blipFill>
        <p:spPr bwMode="auto">
          <a:xfrm>
            <a:off x="2514600" y="1219200"/>
            <a:ext cx="4572000" cy="4572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p:cNvSpPr>
          <p:nvPr>
            <p:ph type="title"/>
          </p:nvPr>
        </p:nvSpPr>
        <p:spPr/>
        <p:txBody>
          <a:bodyPr/>
          <a:lstStyle/>
          <a:p>
            <a:pPr eaLnBrk="1" hangingPunct="1"/>
            <a:r>
              <a:rPr lang="en-US" smtClean="0"/>
              <a:t>Morning Closure</a:t>
            </a:r>
          </a:p>
        </p:txBody>
      </p:sp>
      <p:sp>
        <p:nvSpPr>
          <p:cNvPr id="51202" name="Rectangle 3"/>
          <p:cNvSpPr>
            <a:spLocks noGrp="1"/>
          </p:cNvSpPr>
          <p:nvPr>
            <p:ph type="body" idx="1"/>
          </p:nvPr>
        </p:nvSpPr>
        <p:spPr/>
        <p:txBody>
          <a:bodyPr/>
          <a:lstStyle/>
          <a:p>
            <a:pPr algn="r" eaLnBrk="1" hangingPunct="1">
              <a:buFont typeface="Arial" charset="0"/>
              <a:buNone/>
            </a:pPr>
            <a:endParaRPr lang="en-US" b="1" smtClean="0"/>
          </a:p>
          <a:p>
            <a:pPr algn="r" eaLnBrk="1" hangingPunct="1">
              <a:buFont typeface="Arial" charset="0"/>
              <a:buNone/>
            </a:pPr>
            <a:r>
              <a:rPr lang="en-US" b="1" smtClean="0"/>
              <a:t>Teachers have believed ________.</a:t>
            </a:r>
          </a:p>
          <a:p>
            <a:pPr algn="r" eaLnBrk="1" hangingPunct="1">
              <a:buFont typeface="Arial" charset="0"/>
              <a:buNone/>
            </a:pPr>
            <a:r>
              <a:rPr lang="en-US" b="1" smtClean="0"/>
              <a:t>The Writing Project demonstrates _________.</a:t>
            </a:r>
          </a:p>
          <a:p>
            <a:pPr algn="r" eaLnBrk="1" hangingPunct="1">
              <a:buFont typeface="Arial" charset="0"/>
              <a:buNone/>
            </a:pPr>
            <a:r>
              <a:rPr lang="en-US" b="1" smtClean="0"/>
              <a:t>I wholeheartedly endorse _________.</a:t>
            </a:r>
          </a:p>
        </p:txBody>
      </p:sp>
      <p:pic>
        <p:nvPicPr>
          <p:cNvPr id="51203"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p:txBody>
          <a:bodyPr/>
          <a:lstStyle/>
          <a:p>
            <a:pPr eaLnBrk="1" hangingPunct="1"/>
            <a:r>
              <a:rPr lang="en-US" smtClean="0"/>
              <a:t>Lunch</a:t>
            </a:r>
          </a:p>
        </p:txBody>
      </p:sp>
      <p:pic>
        <p:nvPicPr>
          <p:cNvPr id="53250"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53251" name="Picture 1"/>
          <p:cNvPicPr>
            <a:picLocks noGrp="1" noChangeAspect="1" noChangeArrowheads="1"/>
          </p:cNvPicPr>
          <p:nvPr>
            <p:ph idx="1"/>
          </p:nvPr>
        </p:nvPicPr>
        <p:blipFill>
          <a:blip r:embed="rId4"/>
          <a:srcRect/>
          <a:stretch>
            <a:fillRect/>
          </a:stretch>
        </p:blipFill>
        <p:spPr>
          <a:xfrm>
            <a:off x="2438400" y="1295400"/>
            <a:ext cx="4572000" cy="4572000"/>
          </a:xfrm>
        </p:spPr>
      </p:pic>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p:txBody>
          <a:bodyPr/>
          <a:lstStyle/>
          <a:p>
            <a:pPr eaLnBrk="1" hangingPunct="1"/>
            <a:r>
              <a:rPr lang="en-US" smtClean="0"/>
              <a:t>Metacognition:  </a:t>
            </a:r>
          </a:p>
        </p:txBody>
      </p:sp>
      <p:sp>
        <p:nvSpPr>
          <p:cNvPr id="55298" name="Content Placeholder 2"/>
          <p:cNvSpPr>
            <a:spLocks noGrp="1"/>
          </p:cNvSpPr>
          <p:nvPr>
            <p:ph idx="1"/>
          </p:nvPr>
        </p:nvSpPr>
        <p:spPr/>
        <p:txBody>
          <a:bodyPr/>
          <a:lstStyle/>
          <a:p>
            <a:pPr eaLnBrk="1" hangingPunct="1">
              <a:buFont typeface="Arial" charset="0"/>
              <a:buNone/>
            </a:pPr>
            <a:endParaRPr lang="en-US" smtClean="0"/>
          </a:p>
          <a:p>
            <a:pPr eaLnBrk="1" hangingPunct="1">
              <a:buFont typeface="Arial" charset="0"/>
              <a:buNone/>
            </a:pPr>
            <a:r>
              <a:rPr lang="en-US" smtClean="0"/>
              <a:t>“There is some work here that has the potential to take teachers as well as students to new places.”   Calkins, Ehrenworth, and Lehman</a:t>
            </a:r>
          </a:p>
          <a:p>
            <a:pPr eaLnBrk="1" hangingPunct="1">
              <a:buFont typeface="Arial" charset="0"/>
              <a:buNone/>
            </a:pPr>
            <a:endParaRPr lang="en-US" smtClean="0"/>
          </a:p>
          <a:p>
            <a:pPr eaLnBrk="1" hangingPunct="1">
              <a:buFont typeface="Arial" charset="0"/>
              <a:buNone/>
            </a:pPr>
            <a:r>
              <a:rPr lang="en-US" i="1" smtClean="0"/>
              <a:t>                </a:t>
            </a:r>
            <a:r>
              <a:rPr lang="en-US" i="1" u="sng" smtClean="0"/>
              <a:t> Pathways to the Common Core</a:t>
            </a:r>
          </a:p>
        </p:txBody>
      </p:sp>
      <p:pic>
        <p:nvPicPr>
          <p:cNvPr id="55299"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p:cNvSpPr>
          <p:nvPr>
            <p:ph type="title"/>
          </p:nvPr>
        </p:nvSpPr>
        <p:spPr/>
        <p:txBody>
          <a:bodyPr/>
          <a:lstStyle/>
          <a:p>
            <a:pPr eaLnBrk="1" hangingPunct="1"/>
            <a:r>
              <a:rPr lang="en-US" smtClean="0"/>
              <a:t>Morning Closure</a:t>
            </a:r>
          </a:p>
        </p:txBody>
      </p:sp>
      <p:sp>
        <p:nvSpPr>
          <p:cNvPr id="57346" name="Rectangle 3"/>
          <p:cNvSpPr>
            <a:spLocks noGrp="1"/>
          </p:cNvSpPr>
          <p:nvPr>
            <p:ph type="body" idx="1"/>
          </p:nvPr>
        </p:nvSpPr>
        <p:spPr/>
        <p:txBody>
          <a:bodyPr/>
          <a:lstStyle/>
          <a:p>
            <a:pPr algn="r" eaLnBrk="1" hangingPunct="1">
              <a:buFont typeface="Arial" charset="0"/>
              <a:buNone/>
            </a:pPr>
            <a:r>
              <a:rPr lang="en-US" smtClean="0"/>
              <a:t>Teachers have believed ________.</a:t>
            </a:r>
          </a:p>
          <a:p>
            <a:pPr algn="r" eaLnBrk="1" hangingPunct="1">
              <a:buFont typeface="Arial" charset="0"/>
              <a:buNone/>
            </a:pPr>
            <a:r>
              <a:rPr lang="en-US" smtClean="0"/>
              <a:t>The Writing Project demonstrates _________.</a:t>
            </a:r>
          </a:p>
          <a:p>
            <a:pPr algn="r" eaLnBrk="1" hangingPunct="1">
              <a:buFont typeface="Arial" charset="0"/>
              <a:buNone/>
            </a:pPr>
            <a:r>
              <a:rPr lang="en-US" smtClean="0"/>
              <a:t>I wholeheartedly endorse _________.</a:t>
            </a:r>
          </a:p>
        </p:txBody>
      </p:sp>
      <p:pic>
        <p:nvPicPr>
          <p:cNvPr id="57347"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t>Practice Arguments </a:t>
            </a:r>
            <a:br>
              <a:rPr lang="en-US" dirty="0" smtClean="0"/>
            </a:br>
            <a:r>
              <a:rPr lang="en-US" dirty="0" smtClean="0"/>
              <a:t>Based in Texts</a:t>
            </a:r>
            <a:endParaRPr lang="en-US" dirty="0"/>
          </a:p>
        </p:txBody>
      </p:sp>
      <p:sp>
        <p:nvSpPr>
          <p:cNvPr id="59394" name="Content Placeholder 2"/>
          <p:cNvSpPr>
            <a:spLocks noGrp="1"/>
          </p:cNvSpPr>
          <p:nvPr>
            <p:ph idx="1"/>
          </p:nvPr>
        </p:nvSpPr>
        <p:spPr>
          <a:xfrm>
            <a:off x="457200" y="2743200"/>
            <a:ext cx="8229600" cy="1828800"/>
          </a:xfrm>
        </p:spPr>
        <p:txBody>
          <a:bodyPr/>
          <a:lstStyle/>
          <a:p>
            <a:pPr algn="ctr" eaLnBrk="1" hangingPunct="1">
              <a:buFont typeface="Arial" charset="0"/>
              <a:buNone/>
            </a:pPr>
            <a:r>
              <a:rPr lang="en-US" smtClean="0"/>
              <a:t>Provide and practice strategies for practicing arguments based in text.</a:t>
            </a:r>
          </a:p>
        </p:txBody>
      </p:sp>
      <p:pic>
        <p:nvPicPr>
          <p:cNvPr id="59395"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59396" name="Picture 5" descr="C:\Users\bepayne\AppData\Local\Microsoft\Windows\Temporary Internet Files\Content.IE5\6N19XEYC\MC900299123[1].wmf"/>
          <p:cNvPicPr>
            <a:picLocks noChangeAspect="1" noChangeArrowheads="1"/>
          </p:cNvPicPr>
          <p:nvPr/>
        </p:nvPicPr>
        <p:blipFill>
          <a:blip r:embed="rId4"/>
          <a:srcRect/>
          <a:stretch>
            <a:fillRect/>
          </a:stretch>
        </p:blipFill>
        <p:spPr bwMode="auto">
          <a:xfrm>
            <a:off x="7315200" y="1371600"/>
            <a:ext cx="1433513" cy="1249363"/>
          </a:xfrm>
          <a:prstGeom prst="rect">
            <a:avLst/>
          </a:prstGeom>
          <a:noFill/>
          <a:ln w="9525">
            <a:noFill/>
            <a:miter lim="800000"/>
            <a:headEnd/>
            <a:tailEnd/>
          </a:ln>
        </p:spPr>
      </p:pic>
      <p:pic>
        <p:nvPicPr>
          <p:cNvPr id="59397" name="Picture 6" descr="C:\Users\bepayne\AppData\Local\Microsoft\Windows\Temporary Internet Files\Content.IE5\M9MD1SD3\MC900304349[1].wmf"/>
          <p:cNvPicPr>
            <a:picLocks noChangeAspect="1" noChangeArrowheads="1"/>
          </p:cNvPicPr>
          <p:nvPr/>
        </p:nvPicPr>
        <p:blipFill>
          <a:blip r:embed="rId5"/>
          <a:srcRect/>
          <a:stretch>
            <a:fillRect/>
          </a:stretch>
        </p:blipFill>
        <p:spPr bwMode="auto">
          <a:xfrm>
            <a:off x="457200" y="1447800"/>
            <a:ext cx="1479550" cy="1250950"/>
          </a:xfrm>
          <a:prstGeom prst="rect">
            <a:avLst/>
          </a:prstGeom>
          <a:noFill/>
          <a:ln w="9525">
            <a:noFill/>
            <a:miter lim="800000"/>
            <a:headEnd/>
            <a:tailEnd/>
          </a:ln>
        </p:spPr>
      </p:pic>
      <p:pic>
        <p:nvPicPr>
          <p:cNvPr id="59398" name="Picture 7" descr="C:\Program Files (x86)\Microsoft Office\MEDIA\CAGCAT10\j0299125.wmf"/>
          <p:cNvPicPr>
            <a:picLocks noChangeAspect="1" noChangeArrowheads="1"/>
          </p:cNvPicPr>
          <p:nvPr/>
        </p:nvPicPr>
        <p:blipFill>
          <a:blip r:embed="rId6"/>
          <a:srcRect/>
          <a:stretch>
            <a:fillRect/>
          </a:stretch>
        </p:blipFill>
        <p:spPr bwMode="auto">
          <a:xfrm>
            <a:off x="4038600" y="4191000"/>
            <a:ext cx="1100138" cy="18049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p:txBody>
          <a:bodyPr/>
          <a:lstStyle/>
          <a:p>
            <a:pPr eaLnBrk="1" hangingPunct="1"/>
            <a:r>
              <a:rPr lang="en-US" smtClean="0"/>
              <a:t>Argument Writing Skills</a:t>
            </a:r>
          </a:p>
        </p:txBody>
      </p:sp>
      <p:sp>
        <p:nvSpPr>
          <p:cNvPr id="60418" name="Content Placeholder 2"/>
          <p:cNvSpPr>
            <a:spLocks noGrp="1"/>
          </p:cNvSpPr>
          <p:nvPr>
            <p:ph idx="1"/>
          </p:nvPr>
        </p:nvSpPr>
        <p:spPr>
          <a:xfrm>
            <a:off x="914400" y="1447800"/>
            <a:ext cx="7696200" cy="4525963"/>
          </a:xfrm>
        </p:spPr>
        <p:txBody>
          <a:bodyPr/>
          <a:lstStyle/>
          <a:p>
            <a:pPr algn="ctr" eaLnBrk="1" hangingPunct="1">
              <a:buFont typeface="Arial" charset="0"/>
              <a:buNone/>
            </a:pPr>
            <a:endParaRPr lang="en-US" smtClean="0"/>
          </a:p>
          <a:p>
            <a:pPr eaLnBrk="1" hangingPunct="1">
              <a:buFont typeface="Wingdings" pitchFamily="2" charset="2"/>
              <a:buChar char="ü"/>
            </a:pPr>
            <a:r>
              <a:rPr lang="en-US" smtClean="0"/>
              <a:t>Make a claim</a:t>
            </a:r>
          </a:p>
          <a:p>
            <a:pPr eaLnBrk="1" hangingPunct="1">
              <a:buFont typeface="Wingdings" pitchFamily="2" charset="2"/>
              <a:buChar char="ü"/>
            </a:pPr>
            <a:r>
              <a:rPr lang="en-US" smtClean="0"/>
              <a:t>Read an article and understand key points</a:t>
            </a:r>
          </a:p>
          <a:p>
            <a:pPr eaLnBrk="1" hangingPunct="1">
              <a:buFont typeface="Wingdings" pitchFamily="2" charset="2"/>
              <a:buChar char="ü"/>
            </a:pPr>
            <a:r>
              <a:rPr lang="en-US" smtClean="0"/>
              <a:t>Pull out lines that seem important</a:t>
            </a:r>
          </a:p>
          <a:p>
            <a:pPr eaLnBrk="1" hangingPunct="1">
              <a:buFont typeface="Wingdings" pitchFamily="2" charset="2"/>
              <a:buChar char="ü"/>
            </a:pPr>
            <a:r>
              <a:rPr lang="en-US" smtClean="0"/>
              <a:t>Add source material to their writing</a:t>
            </a:r>
          </a:p>
          <a:p>
            <a:pPr eaLnBrk="1" hangingPunct="1">
              <a:buFont typeface="Wingdings" pitchFamily="2" charset="2"/>
              <a:buChar char="ü"/>
            </a:pPr>
            <a:r>
              <a:rPr lang="en-US" smtClean="0"/>
              <a:t>Use sentence stems to introduce the work</a:t>
            </a:r>
          </a:p>
        </p:txBody>
      </p:sp>
      <p:pic>
        <p:nvPicPr>
          <p:cNvPr id="60419"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t>In order to improve, </a:t>
            </a:r>
            <a:br>
              <a:rPr lang="en-US" dirty="0" smtClean="0"/>
            </a:br>
            <a:r>
              <a:rPr lang="en-US" dirty="0" smtClean="0"/>
              <a:t>Students need……</a:t>
            </a:r>
            <a:endParaRPr lang="en-US" dirty="0"/>
          </a:p>
        </p:txBody>
      </p:sp>
      <p:sp>
        <p:nvSpPr>
          <p:cNvPr id="62466" name="Content Placeholder 2"/>
          <p:cNvSpPr>
            <a:spLocks noGrp="1"/>
          </p:cNvSpPr>
          <p:nvPr>
            <p:ph idx="1"/>
          </p:nvPr>
        </p:nvSpPr>
        <p:spPr/>
        <p:txBody>
          <a:bodyPr/>
          <a:lstStyle/>
          <a:p>
            <a:pPr algn="ctr" eaLnBrk="1" hangingPunct="1">
              <a:buFont typeface="Arial" charset="0"/>
              <a:buNone/>
            </a:pPr>
            <a:endParaRPr lang="en-US" smtClean="0"/>
          </a:p>
          <a:p>
            <a:pPr algn="ctr" eaLnBrk="1" hangingPunct="1">
              <a:buFont typeface="Arial" charset="0"/>
              <a:buNone/>
            </a:pPr>
            <a:endParaRPr lang="en-US" smtClean="0"/>
          </a:p>
          <a:p>
            <a:pPr algn="ctr" eaLnBrk="1" hangingPunct="1">
              <a:buFont typeface="Arial" charset="0"/>
              <a:buNone/>
            </a:pPr>
            <a:endParaRPr lang="en-US" smtClean="0"/>
          </a:p>
        </p:txBody>
      </p:sp>
      <p:pic>
        <p:nvPicPr>
          <p:cNvPr id="62467"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62468" name="Picture 2" descr="C:\Users\bepayne\AppData\Local\Microsoft\Windows\Temporary Internet Files\Content.IE5\6N19XEYC\MP900442195[1].jpg"/>
          <p:cNvPicPr>
            <a:picLocks noChangeAspect="1" noChangeArrowheads="1"/>
          </p:cNvPicPr>
          <p:nvPr/>
        </p:nvPicPr>
        <p:blipFill>
          <a:blip r:embed="rId4"/>
          <a:srcRect/>
          <a:stretch>
            <a:fillRect/>
          </a:stretch>
        </p:blipFill>
        <p:spPr bwMode="auto">
          <a:xfrm>
            <a:off x="533400" y="1676400"/>
            <a:ext cx="2622550" cy="1743075"/>
          </a:xfrm>
          <a:prstGeom prst="rect">
            <a:avLst/>
          </a:prstGeom>
          <a:noFill/>
          <a:ln w="9525">
            <a:noFill/>
            <a:miter lim="800000"/>
            <a:headEnd/>
            <a:tailEnd/>
          </a:ln>
        </p:spPr>
      </p:pic>
      <p:pic>
        <p:nvPicPr>
          <p:cNvPr id="62469" name="Picture 3" descr="C:\Users\bepayne\AppData\Local\Microsoft\Windows\Temporary Internet Files\Content.IE5\M9MD1SD3\MP900448526[1].jpg"/>
          <p:cNvPicPr>
            <a:picLocks noChangeAspect="1" noChangeArrowheads="1"/>
          </p:cNvPicPr>
          <p:nvPr/>
        </p:nvPicPr>
        <p:blipFill>
          <a:blip r:embed="rId5"/>
          <a:srcRect/>
          <a:stretch>
            <a:fillRect/>
          </a:stretch>
        </p:blipFill>
        <p:spPr bwMode="auto">
          <a:xfrm>
            <a:off x="3733800" y="1600200"/>
            <a:ext cx="1673225" cy="2514600"/>
          </a:xfrm>
          <a:prstGeom prst="rect">
            <a:avLst/>
          </a:prstGeom>
          <a:noFill/>
          <a:ln w="9525">
            <a:noFill/>
            <a:miter lim="800000"/>
            <a:headEnd/>
            <a:tailEnd/>
          </a:ln>
        </p:spPr>
      </p:pic>
      <p:pic>
        <p:nvPicPr>
          <p:cNvPr id="62470" name="Picture 5" descr="C:\Users\bepayne\AppData\Local\Microsoft\Windows\Temporary Internet Files\Content.IE5\SYQMCQVL\MP900442319[1].jpg"/>
          <p:cNvPicPr>
            <a:picLocks noChangeAspect="1" noChangeArrowheads="1"/>
          </p:cNvPicPr>
          <p:nvPr/>
        </p:nvPicPr>
        <p:blipFill>
          <a:blip r:embed="rId6"/>
          <a:srcRect/>
          <a:stretch>
            <a:fillRect/>
          </a:stretch>
        </p:blipFill>
        <p:spPr bwMode="auto">
          <a:xfrm>
            <a:off x="533400" y="4267200"/>
            <a:ext cx="3200400" cy="2133600"/>
          </a:xfrm>
          <a:prstGeom prst="rect">
            <a:avLst/>
          </a:prstGeom>
          <a:noFill/>
          <a:ln w="9525">
            <a:noFill/>
            <a:miter lim="800000"/>
            <a:headEnd/>
            <a:tailEnd/>
          </a:ln>
        </p:spPr>
      </p:pic>
      <p:pic>
        <p:nvPicPr>
          <p:cNvPr id="62471" name="Picture 10" descr="C:\Users\bepayne\AppData\Local\Microsoft\Windows\Temporary Internet Files\Content.IE5\SYQMCQVL\dglxasset[2].jpg"/>
          <p:cNvPicPr>
            <a:picLocks noChangeAspect="1" noChangeArrowheads="1"/>
          </p:cNvPicPr>
          <p:nvPr/>
        </p:nvPicPr>
        <p:blipFill>
          <a:blip r:embed="rId7"/>
          <a:srcRect/>
          <a:stretch>
            <a:fillRect/>
          </a:stretch>
        </p:blipFill>
        <p:spPr bwMode="auto">
          <a:xfrm>
            <a:off x="6324600" y="1524000"/>
            <a:ext cx="2065338" cy="1854200"/>
          </a:xfrm>
          <a:prstGeom prst="rect">
            <a:avLst/>
          </a:prstGeom>
          <a:noFill/>
          <a:ln w="9525">
            <a:noFill/>
            <a:miter lim="800000"/>
            <a:headEnd/>
            <a:tailEnd/>
          </a:ln>
        </p:spPr>
      </p:pic>
      <p:pic>
        <p:nvPicPr>
          <p:cNvPr id="62472" name="Picture 13" descr="middle school student speech.jpg"/>
          <p:cNvPicPr>
            <a:picLocks noChangeAspect="1"/>
          </p:cNvPicPr>
          <p:nvPr/>
        </p:nvPicPr>
        <p:blipFill>
          <a:blip r:embed="rId8"/>
          <a:srcRect/>
          <a:stretch>
            <a:fillRect/>
          </a:stretch>
        </p:blipFill>
        <p:spPr bwMode="auto">
          <a:xfrm>
            <a:off x="5486400" y="4114800"/>
            <a:ext cx="2619375" cy="17430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p:txBody>
          <a:bodyPr/>
          <a:lstStyle/>
          <a:p>
            <a:pPr eaLnBrk="1" hangingPunct="1"/>
            <a:r>
              <a:rPr lang="en-US" smtClean="0"/>
              <a:t>Writing Sprints</a:t>
            </a:r>
          </a:p>
        </p:txBody>
      </p:sp>
      <p:sp>
        <p:nvSpPr>
          <p:cNvPr id="3" name="Content Placeholder 2"/>
          <p:cNvSpPr>
            <a:spLocks noGrp="1"/>
          </p:cNvSpPr>
          <p:nvPr>
            <p:ph idx="1"/>
          </p:nvPr>
        </p:nvSpPr>
        <p:spPr>
          <a:xfrm>
            <a:off x="914400" y="2057400"/>
            <a:ext cx="7772400" cy="4525963"/>
          </a:xfrm>
        </p:spPr>
        <p:txBody>
          <a:bodyPr>
            <a:normAutofit/>
          </a:bodyPr>
          <a:lstStyle/>
          <a:p>
            <a:pPr algn="ctr" eaLnBrk="1" hangingPunct="1">
              <a:buFont typeface="Arial" charset="0"/>
              <a:buNone/>
              <a:defRPr/>
            </a:pPr>
            <a:r>
              <a:rPr lang="en-US" dirty="0" smtClean="0"/>
              <a:t>30 second </a:t>
            </a:r>
            <a:r>
              <a:rPr lang="en-US" dirty="0" err="1" smtClean="0"/>
              <a:t>freewrites</a:t>
            </a:r>
            <a:endParaRPr lang="en-US" dirty="0" smtClean="0"/>
          </a:p>
          <a:p>
            <a:pPr algn="ctr" eaLnBrk="1" hangingPunct="1">
              <a:buFont typeface="Arial" charset="0"/>
              <a:buNone/>
              <a:defRPr/>
            </a:pPr>
            <a:r>
              <a:rPr lang="en-US" dirty="0" smtClean="0"/>
              <a:t>Based on the Articles I will use later……</a:t>
            </a:r>
          </a:p>
          <a:p>
            <a:pPr algn="ctr" eaLnBrk="1" hangingPunct="1">
              <a:buFont typeface="Arial" charset="0"/>
              <a:buNone/>
              <a:defRPr/>
            </a:pPr>
            <a:endParaRPr lang="en-US" sz="1200" dirty="0" smtClean="0"/>
          </a:p>
          <a:p>
            <a:pPr marL="514350" indent="-514350" eaLnBrk="1" hangingPunct="1">
              <a:buFont typeface="+mj-lt"/>
              <a:buAutoNum type="arabicPeriod"/>
              <a:defRPr/>
            </a:pPr>
            <a:r>
              <a:rPr lang="en-US" sz="2400" dirty="0" smtClean="0"/>
              <a:t>Should college be cheaper for science students?</a:t>
            </a:r>
          </a:p>
          <a:p>
            <a:pPr marL="514350" indent="-514350" eaLnBrk="1" hangingPunct="1">
              <a:buFont typeface="+mj-lt"/>
              <a:buAutoNum type="arabicPeriod"/>
              <a:defRPr/>
            </a:pPr>
            <a:r>
              <a:rPr lang="en-US" sz="2400" dirty="0" smtClean="0"/>
              <a:t>Should sales of bottled water be banned from schools?</a:t>
            </a:r>
          </a:p>
          <a:p>
            <a:pPr marL="514350" indent="-514350" eaLnBrk="1" hangingPunct="1">
              <a:buFont typeface="+mj-lt"/>
              <a:buAutoNum type="arabicPeriod"/>
              <a:defRPr/>
            </a:pPr>
            <a:r>
              <a:rPr lang="en-US" sz="2400" dirty="0" smtClean="0"/>
              <a:t>Do boys and girls learn better together or apart?</a:t>
            </a:r>
          </a:p>
          <a:p>
            <a:pPr marL="514350" indent="-514350" eaLnBrk="1" hangingPunct="1">
              <a:buFont typeface="+mj-lt"/>
              <a:buAutoNum type="arabicPeriod"/>
              <a:defRPr/>
            </a:pPr>
            <a:r>
              <a:rPr lang="en-US" sz="2400" dirty="0" smtClean="0"/>
              <a:t>Should computers grade student essays?</a:t>
            </a:r>
          </a:p>
          <a:p>
            <a:pPr marL="514350" indent="-514350" eaLnBrk="1" hangingPunct="1">
              <a:buFont typeface="Arial" charset="0"/>
              <a:buNone/>
              <a:defRPr/>
            </a:pPr>
            <a:endParaRPr lang="en-US" dirty="0" smtClean="0"/>
          </a:p>
          <a:p>
            <a:pPr algn="ctr" eaLnBrk="1" hangingPunct="1">
              <a:buFont typeface="Arial" charset="0"/>
              <a:buNone/>
              <a:defRPr/>
            </a:pPr>
            <a:endParaRPr lang="en-US" dirty="0" smtClean="0"/>
          </a:p>
        </p:txBody>
      </p:sp>
      <p:pic>
        <p:nvPicPr>
          <p:cNvPr id="64515"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64516" name="Picture 2" descr="C:\Users\bepayne\AppData\Local\Microsoft\Windows\Temporary Internet Files\Content.IE5\SYQMCQVL\MC900383572[1].wmf"/>
          <p:cNvPicPr>
            <a:picLocks noChangeAspect="1" noChangeArrowheads="1"/>
          </p:cNvPicPr>
          <p:nvPr/>
        </p:nvPicPr>
        <p:blipFill>
          <a:blip r:embed="rId4"/>
          <a:srcRect/>
          <a:stretch>
            <a:fillRect/>
          </a:stretch>
        </p:blipFill>
        <p:spPr bwMode="auto">
          <a:xfrm>
            <a:off x="304800" y="609600"/>
            <a:ext cx="1676400" cy="16795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t>Practice through</a:t>
            </a:r>
            <a:br>
              <a:rPr lang="en-US" dirty="0" smtClean="0"/>
            </a:br>
            <a:r>
              <a:rPr lang="en-US" dirty="0" smtClean="0"/>
              <a:t>Oral Speech  </a:t>
            </a:r>
            <a:endParaRPr lang="en-US" dirty="0"/>
          </a:p>
        </p:txBody>
      </p:sp>
      <p:sp>
        <p:nvSpPr>
          <p:cNvPr id="66562" name="Content Placeholder 2"/>
          <p:cNvSpPr>
            <a:spLocks noGrp="1"/>
          </p:cNvSpPr>
          <p:nvPr>
            <p:ph idx="1"/>
          </p:nvPr>
        </p:nvSpPr>
        <p:spPr/>
        <p:txBody>
          <a:bodyPr/>
          <a:lstStyle/>
          <a:p>
            <a:pPr algn="ctr" eaLnBrk="1" hangingPunct="1">
              <a:buFont typeface="Arial" charset="0"/>
              <a:buNone/>
            </a:pPr>
            <a:endParaRPr lang="en-US" smtClean="0"/>
          </a:p>
          <a:p>
            <a:pPr eaLnBrk="1" hangingPunct="1">
              <a:buFont typeface="Arial" charset="0"/>
              <a:buNone/>
            </a:pPr>
            <a:endParaRPr lang="en-US" smtClean="0"/>
          </a:p>
        </p:txBody>
      </p:sp>
      <p:pic>
        <p:nvPicPr>
          <p:cNvPr id="66563"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66564" name="TextBox 4"/>
          <p:cNvSpPr txBox="1">
            <a:spLocks noChangeArrowheads="1"/>
          </p:cNvSpPr>
          <p:nvPr/>
        </p:nvSpPr>
        <p:spPr bwMode="auto">
          <a:xfrm>
            <a:off x="2743200" y="2743200"/>
            <a:ext cx="3962400" cy="523875"/>
          </a:xfrm>
          <a:prstGeom prst="rect">
            <a:avLst/>
          </a:prstGeom>
          <a:noFill/>
          <a:ln w="9525">
            <a:noFill/>
            <a:miter lim="800000"/>
            <a:headEnd/>
            <a:tailEnd/>
          </a:ln>
        </p:spPr>
        <p:txBody>
          <a:bodyPr>
            <a:spAutoFit/>
          </a:bodyPr>
          <a:lstStyle/>
          <a:p>
            <a:r>
              <a:rPr lang="en-US" sz="2800"/>
              <a:t>Share your freewriting…..</a:t>
            </a:r>
          </a:p>
        </p:txBody>
      </p:sp>
      <p:pic>
        <p:nvPicPr>
          <p:cNvPr id="66565" name="Picture 2" descr="C:\Users\bepayne\AppData\Local\Microsoft\Windows\Temporary Internet Files\Content.IE5\SYQMCQVL\MC900311834[1].wmf"/>
          <p:cNvPicPr>
            <a:picLocks noChangeAspect="1" noChangeArrowheads="1"/>
          </p:cNvPicPr>
          <p:nvPr/>
        </p:nvPicPr>
        <p:blipFill>
          <a:blip r:embed="rId4"/>
          <a:srcRect/>
          <a:stretch>
            <a:fillRect/>
          </a:stretch>
        </p:blipFill>
        <p:spPr bwMode="auto">
          <a:xfrm>
            <a:off x="3124200" y="3505200"/>
            <a:ext cx="2819400" cy="2189163"/>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nut 5"/>
          <p:cNvSpPr/>
          <p:nvPr/>
        </p:nvSpPr>
        <p:spPr>
          <a:xfrm>
            <a:off x="381000" y="4572000"/>
            <a:ext cx="2133600" cy="1143000"/>
          </a:xfrm>
          <a:prstGeom prst="donu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solidFill>
                <a:schemeClr val="tx1"/>
              </a:solidFill>
            </a:endParaRPr>
          </a:p>
        </p:txBody>
      </p:sp>
      <p:sp>
        <p:nvSpPr>
          <p:cNvPr id="5" name="5-Point Star 4"/>
          <p:cNvSpPr/>
          <p:nvPr/>
        </p:nvSpPr>
        <p:spPr>
          <a:xfrm>
            <a:off x="685800" y="3276600"/>
            <a:ext cx="990600" cy="990600"/>
          </a:xfrm>
          <a:prstGeom prst="star5">
            <a:avLst/>
          </a:prstGeom>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normAutofit fontScale="90000"/>
          </a:bodyPr>
          <a:lstStyle/>
          <a:p>
            <a:pPr eaLnBrk="1" hangingPunct="1">
              <a:defRPr/>
            </a:pPr>
            <a:r>
              <a:rPr lang="en-US" dirty="0" smtClean="0"/>
              <a:t>Read the Article: </a:t>
            </a:r>
            <a:br>
              <a:rPr lang="en-US" dirty="0" smtClean="0"/>
            </a:br>
            <a:r>
              <a:rPr lang="en-US" dirty="0" smtClean="0"/>
              <a:t>Apply these text codes</a:t>
            </a:r>
            <a:endParaRPr lang="en-US" dirty="0"/>
          </a:p>
        </p:txBody>
      </p:sp>
      <p:pic>
        <p:nvPicPr>
          <p:cNvPr id="68612"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3" name="Content Placeholder 2"/>
          <p:cNvSpPr>
            <a:spLocks noGrp="1"/>
          </p:cNvSpPr>
          <p:nvPr>
            <p:ph idx="1"/>
          </p:nvPr>
        </p:nvSpPr>
        <p:spPr>
          <a:xfrm>
            <a:off x="609600" y="1905000"/>
            <a:ext cx="8305800" cy="3992563"/>
          </a:xfrm>
        </p:spPr>
        <p:txBody>
          <a:bodyPr>
            <a:normAutofit fontScale="92500" lnSpcReduction="20000"/>
          </a:bodyPr>
          <a:lstStyle/>
          <a:p>
            <a:pPr algn="ctr" eaLnBrk="1" hangingPunct="1">
              <a:buFont typeface="Arial" charset="0"/>
              <a:buNone/>
              <a:defRPr/>
            </a:pPr>
            <a:endParaRPr lang="en-US" dirty="0" smtClean="0"/>
          </a:p>
          <a:p>
            <a:pPr eaLnBrk="1" hangingPunct="1">
              <a:buFont typeface="Arial" charset="0"/>
              <a:buNone/>
              <a:defRPr/>
            </a:pPr>
            <a:r>
              <a:rPr lang="en-US" u="sng" dirty="0" smtClean="0">
                <a:solidFill>
                  <a:srgbClr val="FF0000"/>
                </a:solidFill>
              </a:rPr>
              <a:t>UNDERLINE</a:t>
            </a:r>
            <a:r>
              <a:rPr lang="en-US" dirty="0" smtClean="0"/>
              <a:t> – lines or sections that describe the problem</a:t>
            </a:r>
          </a:p>
          <a:p>
            <a:pPr eaLnBrk="1" hangingPunct="1">
              <a:buFont typeface="Arial" charset="0"/>
              <a:buNone/>
              <a:defRPr/>
            </a:pPr>
            <a:endParaRPr lang="en-US" dirty="0" smtClean="0"/>
          </a:p>
          <a:p>
            <a:pPr eaLnBrk="1" hangingPunct="1">
              <a:buFont typeface="Arial" charset="0"/>
              <a:buNone/>
              <a:defRPr/>
            </a:pPr>
            <a:r>
              <a:rPr lang="en-US" dirty="0" smtClean="0"/>
              <a:t> STAR – sections that relate and support your current opinion</a:t>
            </a:r>
          </a:p>
          <a:p>
            <a:pPr eaLnBrk="1" hangingPunct="1">
              <a:buFont typeface="Arial" charset="0"/>
              <a:buNone/>
              <a:defRPr/>
            </a:pPr>
            <a:endParaRPr lang="en-US" dirty="0" smtClean="0"/>
          </a:p>
          <a:p>
            <a:pPr eaLnBrk="1" hangingPunct="1">
              <a:buFont typeface="Arial" charset="0"/>
              <a:buNone/>
              <a:defRPr/>
            </a:pPr>
            <a:r>
              <a:rPr lang="en-US" dirty="0" smtClean="0"/>
              <a:t>  CIRCLE – sections that relate to the opposite position</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effectLst>
                  <a:outerShdw blurRad="38100" dist="38100" dir="2700000" algn="tl">
                    <a:srgbClr val="000000">
                      <a:alpha val="43137"/>
                    </a:srgbClr>
                  </a:outerShdw>
                </a:effectLst>
              </a:rPr>
              <a:t>                 Housekeeping</a:t>
            </a:r>
            <a:endParaRPr lang="en-US" dirty="0">
              <a:effectLst>
                <a:outerShdw blurRad="38100" dist="38100" dir="2700000" algn="tl">
                  <a:srgbClr val="000000">
                    <a:alpha val="43137"/>
                  </a:srgbClr>
                </a:outerShdw>
              </a:effectLst>
            </a:endParaRPr>
          </a:p>
        </p:txBody>
      </p:sp>
      <p:pic>
        <p:nvPicPr>
          <p:cNvPr id="18434" name="Content Placeholder 3"/>
          <p:cNvPicPr>
            <a:picLocks noGrp="1" noChangeAspect="1"/>
          </p:cNvPicPr>
          <p:nvPr>
            <p:ph idx="1"/>
          </p:nvPr>
        </p:nvPicPr>
        <p:blipFill>
          <a:blip r:embed="rId3"/>
          <a:srcRect/>
          <a:stretch>
            <a:fillRect/>
          </a:stretch>
        </p:blipFill>
        <p:spPr>
          <a:xfrm>
            <a:off x="6745288" y="5803900"/>
            <a:ext cx="2398712" cy="1054100"/>
          </a:xfrm>
        </p:spPr>
      </p:pic>
      <p:pic>
        <p:nvPicPr>
          <p:cNvPr id="18435" name="Picture 2" descr="http://chupchap.files.wordpress.com/2008/09/maid.jpg">
            <a:hlinkClick r:id="rId4"/>
          </p:cNvPr>
          <p:cNvPicPr>
            <a:picLocks noChangeAspect="1" noChangeArrowheads="1"/>
          </p:cNvPicPr>
          <p:nvPr/>
        </p:nvPicPr>
        <p:blipFill>
          <a:blip r:embed="rId5"/>
          <a:srcRect/>
          <a:stretch>
            <a:fillRect/>
          </a:stretch>
        </p:blipFill>
        <p:spPr bwMode="auto">
          <a:xfrm>
            <a:off x="0" y="0"/>
            <a:ext cx="3076575" cy="3743325"/>
          </a:xfrm>
          <a:prstGeom prst="rect">
            <a:avLst/>
          </a:prstGeom>
          <a:noFill/>
          <a:ln w="9525">
            <a:noFill/>
            <a:miter lim="800000"/>
            <a:headEnd/>
            <a:tailEnd/>
          </a:ln>
        </p:spPr>
      </p:pic>
      <p:sp>
        <p:nvSpPr>
          <p:cNvPr id="18436" name="TextBox 5"/>
          <p:cNvSpPr txBox="1">
            <a:spLocks noChangeArrowheads="1"/>
          </p:cNvSpPr>
          <p:nvPr/>
        </p:nvSpPr>
        <p:spPr bwMode="auto">
          <a:xfrm>
            <a:off x="2057400" y="2667000"/>
            <a:ext cx="6324600" cy="3046413"/>
          </a:xfrm>
          <a:prstGeom prst="rect">
            <a:avLst/>
          </a:prstGeom>
          <a:noFill/>
          <a:ln w="9525">
            <a:noFill/>
            <a:miter lim="800000"/>
            <a:headEnd/>
            <a:tailEnd/>
          </a:ln>
        </p:spPr>
        <p:txBody>
          <a:bodyPr>
            <a:spAutoFit/>
          </a:bodyPr>
          <a:lstStyle/>
          <a:p>
            <a:pPr>
              <a:buFont typeface="Wingdings" pitchFamily="2" charset="2"/>
              <a:buChar char="§"/>
            </a:pPr>
            <a:r>
              <a:rPr lang="en-US" sz="3200">
                <a:latin typeface="Calibri" pitchFamily="34" charset="0"/>
              </a:rPr>
              <a:t>Please take care of your personal 	needs</a:t>
            </a:r>
          </a:p>
          <a:p>
            <a:pPr>
              <a:buFont typeface="Wingdings" pitchFamily="2" charset="2"/>
              <a:buChar char="§"/>
            </a:pPr>
            <a:r>
              <a:rPr lang="en-US" sz="3200">
                <a:latin typeface="Calibri" pitchFamily="34" charset="0"/>
              </a:rPr>
              <a:t>  Morning and Afternoon Breaks</a:t>
            </a:r>
          </a:p>
          <a:p>
            <a:pPr>
              <a:buFont typeface="Wingdings" pitchFamily="2" charset="2"/>
              <a:buChar char="§"/>
            </a:pPr>
            <a:r>
              <a:rPr lang="en-US" sz="3200">
                <a:latin typeface="Calibri" pitchFamily="34" charset="0"/>
              </a:rPr>
              <a:t>  Lunch (11:30 – 12:45)</a:t>
            </a:r>
          </a:p>
          <a:p>
            <a:pPr>
              <a:buFont typeface="Wingdings" pitchFamily="2" charset="2"/>
              <a:buChar char="§"/>
            </a:pPr>
            <a:r>
              <a:rPr lang="en-US" sz="3200">
                <a:latin typeface="Calibri" pitchFamily="34" charset="0"/>
              </a:rPr>
              <a:t>  Cell Phones</a:t>
            </a:r>
          </a:p>
          <a:p>
            <a:pPr>
              <a:buFont typeface="Wingdings" pitchFamily="2" charset="2"/>
              <a:buChar char="§"/>
            </a:pPr>
            <a:r>
              <a:rPr lang="en-US" sz="3200">
                <a:latin typeface="Calibri" pitchFamily="34" charset="0"/>
              </a:rPr>
              <a:t>  Questions?     Parking Lot</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p:cNvSpPr>
          <p:nvPr>
            <p:ph type="title"/>
          </p:nvPr>
        </p:nvSpPr>
        <p:spPr/>
        <p:txBody>
          <a:bodyPr/>
          <a:lstStyle/>
          <a:p>
            <a:pPr algn="l" eaLnBrk="1" hangingPunct="1"/>
            <a:r>
              <a:rPr lang="en-US" smtClean="0"/>
              <a:t>      Add to your thinking</a:t>
            </a:r>
          </a:p>
        </p:txBody>
      </p:sp>
      <p:sp>
        <p:nvSpPr>
          <p:cNvPr id="3" name="Content Placeholder 2"/>
          <p:cNvSpPr>
            <a:spLocks noGrp="1"/>
          </p:cNvSpPr>
          <p:nvPr>
            <p:ph idx="1"/>
          </p:nvPr>
        </p:nvSpPr>
        <p:spPr>
          <a:xfrm>
            <a:off x="457200" y="1600200"/>
            <a:ext cx="8229600" cy="5029200"/>
          </a:xfrm>
        </p:spPr>
        <p:txBody>
          <a:bodyPr>
            <a:normAutofit lnSpcReduction="10000"/>
          </a:bodyPr>
          <a:lstStyle/>
          <a:p>
            <a:pPr algn="ctr" eaLnBrk="1" hangingPunct="1">
              <a:buFont typeface="Arial" charset="0"/>
              <a:buNone/>
              <a:defRPr/>
            </a:pPr>
            <a:endParaRPr lang="en-US" dirty="0" smtClean="0"/>
          </a:p>
          <a:p>
            <a:pPr eaLnBrk="1" hangingPunct="1">
              <a:buFont typeface="Arial" charset="0"/>
              <a:buNone/>
              <a:defRPr/>
            </a:pPr>
            <a:r>
              <a:rPr lang="en-US" dirty="0" smtClean="0"/>
              <a:t>Choose a line from the text </a:t>
            </a:r>
          </a:p>
          <a:p>
            <a:pPr eaLnBrk="1" hangingPunct="1">
              <a:buFont typeface="Arial" charset="0"/>
              <a:buNone/>
              <a:defRPr/>
            </a:pPr>
            <a:r>
              <a:rPr lang="en-US" dirty="0" smtClean="0"/>
              <a:t>	to add to your thinking.</a:t>
            </a:r>
          </a:p>
          <a:p>
            <a:pPr algn="ctr" eaLnBrk="1" hangingPunct="1">
              <a:buFont typeface="Arial" charset="0"/>
              <a:buNone/>
              <a:defRPr/>
            </a:pPr>
            <a:endParaRPr lang="en-US" dirty="0" smtClean="0"/>
          </a:p>
          <a:p>
            <a:pPr algn="ctr" eaLnBrk="1" hangingPunct="1">
              <a:buFont typeface="Arial" charset="0"/>
              <a:buNone/>
              <a:defRPr/>
            </a:pPr>
            <a:endParaRPr lang="en-US" dirty="0" smtClean="0"/>
          </a:p>
          <a:p>
            <a:pPr eaLnBrk="1" hangingPunct="1">
              <a:buFont typeface="Arial" charset="0"/>
              <a:buNone/>
              <a:defRPr/>
            </a:pPr>
            <a:r>
              <a:rPr lang="en-US" dirty="0" smtClean="0"/>
              <a:t>Use a post-it note </a:t>
            </a:r>
          </a:p>
          <a:p>
            <a:pPr eaLnBrk="1" hangingPunct="1">
              <a:buFont typeface="Arial" charset="0"/>
              <a:buNone/>
              <a:defRPr/>
            </a:pPr>
            <a:r>
              <a:rPr lang="en-US" dirty="0" smtClean="0"/>
              <a:t>	to mark the quote, leave it blank.</a:t>
            </a:r>
          </a:p>
          <a:p>
            <a:pPr algn="ctr" eaLnBrk="1" hangingPunct="1">
              <a:buFont typeface="Arial" charset="0"/>
              <a:buNone/>
              <a:defRPr/>
            </a:pPr>
            <a:endParaRPr lang="en-US" dirty="0" smtClean="0"/>
          </a:p>
          <a:p>
            <a:pPr algn="ctr" eaLnBrk="1" hangingPunct="1">
              <a:buFont typeface="Arial" charset="0"/>
              <a:buNone/>
              <a:defRPr/>
            </a:pPr>
            <a:r>
              <a:rPr lang="en-US" dirty="0" smtClean="0"/>
              <a:t> </a:t>
            </a:r>
          </a:p>
        </p:txBody>
      </p:sp>
      <p:pic>
        <p:nvPicPr>
          <p:cNvPr id="70659"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70660" name="Picture 1" descr="C:\Users\bepayne\AppData\Local\Microsoft\Windows\Temporary Internet Files\Content.IE5\SYQMCQVL\MC900441373[1].png"/>
          <p:cNvPicPr>
            <a:picLocks noChangeAspect="1" noChangeArrowheads="1"/>
          </p:cNvPicPr>
          <p:nvPr/>
        </p:nvPicPr>
        <p:blipFill>
          <a:blip r:embed="rId4"/>
          <a:srcRect/>
          <a:stretch>
            <a:fillRect/>
          </a:stretch>
        </p:blipFill>
        <p:spPr bwMode="auto">
          <a:xfrm>
            <a:off x="6096000" y="457200"/>
            <a:ext cx="2743200" cy="2743200"/>
          </a:xfrm>
          <a:prstGeom prst="rect">
            <a:avLst/>
          </a:prstGeom>
          <a:noFill/>
          <a:ln w="9525">
            <a:noFill/>
            <a:miter lim="800000"/>
            <a:headEnd/>
            <a:tailEnd/>
          </a:ln>
        </p:spPr>
      </p:pic>
      <p:pic>
        <p:nvPicPr>
          <p:cNvPr id="70661" name="Picture 3" descr="C:\Users\bepayne\AppData\Local\Microsoft\Windows\Temporary Internet Files\Content.IE5\M9MD1SD3\MC900445118[1].wmf"/>
          <p:cNvPicPr>
            <a:picLocks noChangeAspect="1" noChangeArrowheads="1"/>
          </p:cNvPicPr>
          <p:nvPr/>
        </p:nvPicPr>
        <p:blipFill>
          <a:blip r:embed="rId5"/>
          <a:srcRect/>
          <a:stretch>
            <a:fillRect/>
          </a:stretch>
        </p:blipFill>
        <p:spPr bwMode="auto">
          <a:xfrm>
            <a:off x="5410200" y="2667000"/>
            <a:ext cx="708025" cy="16986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a:xfrm>
            <a:off x="457200" y="1143000"/>
            <a:ext cx="8229600" cy="1143000"/>
          </a:xfrm>
        </p:spPr>
        <p:txBody>
          <a:bodyPr/>
          <a:lstStyle/>
          <a:p>
            <a:pPr eaLnBrk="1" hangingPunct="1"/>
            <a:r>
              <a:rPr lang="en-US" smtClean="0"/>
              <a:t>Connecting Words……</a:t>
            </a:r>
          </a:p>
        </p:txBody>
      </p:sp>
      <p:pic>
        <p:nvPicPr>
          <p:cNvPr id="71682"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71683" name="Picture 1" descr="C:\Users\bepayne\AppData\Local\Microsoft\Windows\Temporary Internet Files\Content.IE5\8DI24R48\MC900320732[1].wmf"/>
          <p:cNvPicPr>
            <a:picLocks noChangeAspect="1" noChangeArrowheads="1"/>
          </p:cNvPicPr>
          <p:nvPr/>
        </p:nvPicPr>
        <p:blipFill>
          <a:blip r:embed="rId4"/>
          <a:srcRect/>
          <a:stretch>
            <a:fillRect/>
          </a:stretch>
        </p:blipFill>
        <p:spPr bwMode="auto">
          <a:xfrm>
            <a:off x="3048000" y="2971800"/>
            <a:ext cx="2743200" cy="2312988"/>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p:txBody>
          <a:bodyPr/>
          <a:lstStyle/>
          <a:p>
            <a:pPr eaLnBrk="1" hangingPunct="1"/>
            <a:r>
              <a:rPr lang="en-US" smtClean="0"/>
              <a:t>Let’s practice!!</a:t>
            </a:r>
          </a:p>
        </p:txBody>
      </p:sp>
      <p:sp>
        <p:nvSpPr>
          <p:cNvPr id="3" name="Content Placeholder 2"/>
          <p:cNvSpPr>
            <a:spLocks noGrp="1"/>
          </p:cNvSpPr>
          <p:nvPr>
            <p:ph idx="1"/>
          </p:nvPr>
        </p:nvSpPr>
        <p:spPr>
          <a:xfrm>
            <a:off x="457200" y="1447800"/>
            <a:ext cx="8229600" cy="2133600"/>
          </a:xfrm>
        </p:spPr>
        <p:txBody>
          <a:bodyPr>
            <a:normAutofit fontScale="92500" lnSpcReduction="10000"/>
          </a:bodyPr>
          <a:lstStyle/>
          <a:p>
            <a:pPr algn="ctr" eaLnBrk="1" hangingPunct="1">
              <a:buFont typeface="Arial" charset="0"/>
              <a:buNone/>
              <a:defRPr/>
            </a:pPr>
            <a:endParaRPr lang="en-US" dirty="0" smtClean="0"/>
          </a:p>
          <a:p>
            <a:pPr algn="ctr" eaLnBrk="1" hangingPunct="1">
              <a:buFont typeface="Arial" charset="0"/>
              <a:buNone/>
              <a:defRPr/>
            </a:pPr>
            <a:endParaRPr lang="en-US" dirty="0" smtClean="0"/>
          </a:p>
          <a:p>
            <a:pPr algn="ctr" eaLnBrk="1" hangingPunct="1">
              <a:buFont typeface="Arial" charset="0"/>
              <a:buNone/>
              <a:defRPr/>
            </a:pPr>
            <a:r>
              <a:rPr lang="en-US" dirty="0" smtClean="0"/>
              <a:t>Share your argument with a partner, </a:t>
            </a:r>
          </a:p>
          <a:p>
            <a:pPr algn="ctr" eaLnBrk="1" hangingPunct="1">
              <a:buFont typeface="Arial" charset="0"/>
              <a:buNone/>
              <a:defRPr/>
            </a:pPr>
            <a:r>
              <a:rPr lang="en-US" dirty="0" smtClean="0"/>
              <a:t>this time add the quote to extend your thinking.</a:t>
            </a:r>
          </a:p>
        </p:txBody>
      </p:sp>
      <p:pic>
        <p:nvPicPr>
          <p:cNvPr id="737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73732" name="Picture 3" descr="C:\Users\bepayne\AppData\Local\Microsoft\Windows\Temporary Internet Files\Content.IE5\M9MD1SD3\MC900304333[1].wmf"/>
          <p:cNvPicPr>
            <a:picLocks noChangeAspect="1" noChangeArrowheads="1"/>
          </p:cNvPicPr>
          <p:nvPr/>
        </p:nvPicPr>
        <p:blipFill>
          <a:blip r:embed="rId4"/>
          <a:srcRect/>
          <a:stretch>
            <a:fillRect/>
          </a:stretch>
        </p:blipFill>
        <p:spPr bwMode="auto">
          <a:xfrm>
            <a:off x="3657600" y="4114800"/>
            <a:ext cx="1806575" cy="168275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t>Move to </a:t>
            </a:r>
            <a:br>
              <a:rPr lang="en-US" dirty="0" smtClean="0"/>
            </a:br>
            <a:r>
              <a:rPr lang="en-US" dirty="0" smtClean="0"/>
              <a:t>Written Practice</a:t>
            </a:r>
            <a:endParaRPr lang="en-US" dirty="0"/>
          </a:p>
        </p:txBody>
      </p:sp>
      <p:sp>
        <p:nvSpPr>
          <p:cNvPr id="3" name="Content Placeholder 2"/>
          <p:cNvSpPr>
            <a:spLocks noGrp="1"/>
          </p:cNvSpPr>
          <p:nvPr>
            <p:ph idx="1"/>
          </p:nvPr>
        </p:nvSpPr>
        <p:spPr/>
        <p:txBody>
          <a:bodyPr/>
          <a:lstStyle/>
          <a:p>
            <a:pPr algn="ctr" eaLnBrk="1" hangingPunct="1">
              <a:buFont typeface="Arial" charset="0"/>
              <a:buNone/>
            </a:pPr>
            <a:endParaRPr lang="en-US" smtClean="0"/>
          </a:p>
          <a:p>
            <a:pPr algn="ctr" eaLnBrk="1" hangingPunct="1">
              <a:buFont typeface="Arial" charset="0"/>
              <a:buNone/>
            </a:pPr>
            <a:r>
              <a:rPr lang="en-US" smtClean="0"/>
              <a:t>Let’s try again but with a new topic….</a:t>
            </a:r>
          </a:p>
          <a:p>
            <a:pPr algn="ctr" eaLnBrk="1" hangingPunct="1">
              <a:buFont typeface="Arial" charset="0"/>
              <a:buNone/>
            </a:pPr>
            <a:endParaRPr lang="en-US" smtClean="0"/>
          </a:p>
          <a:p>
            <a:pPr algn="ctr" eaLnBrk="1" hangingPunct="1">
              <a:buFont typeface="Arial" charset="0"/>
              <a:buNone/>
            </a:pPr>
            <a:r>
              <a:rPr lang="en-US" smtClean="0"/>
              <a:t>Considering your sugar intake….</a:t>
            </a:r>
          </a:p>
          <a:p>
            <a:pPr algn="ctr" eaLnBrk="1" hangingPunct="1">
              <a:buFont typeface="Arial" charset="0"/>
              <a:buNone/>
            </a:pPr>
            <a:r>
              <a:rPr lang="en-US" smtClean="0"/>
              <a:t>Are you healthy?</a:t>
            </a:r>
          </a:p>
        </p:txBody>
      </p:sp>
      <p:pic>
        <p:nvPicPr>
          <p:cNvPr id="75779"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10241" name="Picture 1" descr="C:\Users\bepayne\AppData\Local\Microsoft\Windows\Temporary Internet Files\Content.IE5\8DI24R48\MP900448504[1].jpg"/>
          <p:cNvPicPr>
            <a:picLocks noChangeAspect="1" noChangeArrowheads="1"/>
          </p:cNvPicPr>
          <p:nvPr/>
        </p:nvPicPr>
        <p:blipFill>
          <a:blip r:embed="rId4"/>
          <a:srcRect/>
          <a:stretch>
            <a:fillRect/>
          </a:stretch>
        </p:blipFill>
        <p:spPr bwMode="auto">
          <a:xfrm>
            <a:off x="533400" y="4495800"/>
            <a:ext cx="2819400" cy="18796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2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onut 5"/>
          <p:cNvSpPr/>
          <p:nvPr/>
        </p:nvSpPr>
        <p:spPr>
          <a:xfrm>
            <a:off x="381000" y="4572000"/>
            <a:ext cx="2133600" cy="1143000"/>
          </a:xfrm>
          <a:prstGeom prst="donut">
            <a:avLst/>
          </a:prstGeom>
        </p:spPr>
        <p:style>
          <a:lnRef idx="2">
            <a:schemeClr val="accent3">
              <a:shade val="50000"/>
            </a:schemeClr>
          </a:lnRef>
          <a:fillRef idx="1">
            <a:schemeClr val="accent3"/>
          </a:fillRef>
          <a:effectRef idx="0">
            <a:schemeClr val="accent3"/>
          </a:effectRef>
          <a:fontRef idx="minor">
            <a:schemeClr val="lt1"/>
          </a:fontRef>
        </p:style>
        <p:txBody>
          <a:bodyPr anchor="ctr"/>
          <a:lstStyle/>
          <a:p>
            <a:pPr algn="ctr">
              <a:defRPr/>
            </a:pPr>
            <a:endParaRPr lang="en-US">
              <a:solidFill>
                <a:schemeClr val="tx1"/>
              </a:solidFill>
            </a:endParaRPr>
          </a:p>
        </p:txBody>
      </p:sp>
      <p:sp>
        <p:nvSpPr>
          <p:cNvPr id="5" name="5-Point Star 4"/>
          <p:cNvSpPr/>
          <p:nvPr/>
        </p:nvSpPr>
        <p:spPr>
          <a:xfrm>
            <a:off x="685800" y="3276600"/>
            <a:ext cx="990600" cy="990600"/>
          </a:xfrm>
          <a:prstGeom prst="star5">
            <a:avLst/>
          </a:prstGeom>
        </p:spPr>
        <p:style>
          <a:lnRef idx="1">
            <a:schemeClr val="accent5"/>
          </a:lnRef>
          <a:fillRef idx="3">
            <a:schemeClr val="accent5"/>
          </a:fillRef>
          <a:effectRef idx="2">
            <a:schemeClr val="accent5"/>
          </a:effectRef>
          <a:fontRef idx="minor">
            <a:schemeClr val="lt1"/>
          </a:fontRef>
        </p:style>
        <p:txBody>
          <a:bodyPr anchor="ctr"/>
          <a:lstStyle/>
          <a:p>
            <a:pPr algn="ctr">
              <a:defRPr/>
            </a:pPr>
            <a:endParaRPr lang="en-US"/>
          </a:p>
        </p:txBody>
      </p:sp>
      <p:sp>
        <p:nvSpPr>
          <p:cNvPr id="2" name="Title 1"/>
          <p:cNvSpPr>
            <a:spLocks noGrp="1"/>
          </p:cNvSpPr>
          <p:nvPr>
            <p:ph type="title"/>
          </p:nvPr>
        </p:nvSpPr>
        <p:spPr/>
        <p:txBody>
          <a:bodyPr>
            <a:normAutofit fontScale="90000"/>
          </a:bodyPr>
          <a:lstStyle/>
          <a:p>
            <a:pPr eaLnBrk="1" hangingPunct="1">
              <a:defRPr/>
            </a:pPr>
            <a:r>
              <a:rPr lang="en-US" dirty="0" smtClean="0"/>
              <a:t>Read the Article: </a:t>
            </a:r>
            <a:br>
              <a:rPr lang="en-US" dirty="0" smtClean="0"/>
            </a:br>
            <a:r>
              <a:rPr lang="en-US" dirty="0" smtClean="0"/>
              <a:t>Apply these text codes</a:t>
            </a:r>
            <a:endParaRPr lang="en-US" dirty="0"/>
          </a:p>
        </p:txBody>
      </p:sp>
      <p:pic>
        <p:nvPicPr>
          <p:cNvPr id="77828"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3" name="Content Placeholder 2"/>
          <p:cNvSpPr>
            <a:spLocks noGrp="1"/>
          </p:cNvSpPr>
          <p:nvPr>
            <p:ph idx="1"/>
          </p:nvPr>
        </p:nvSpPr>
        <p:spPr>
          <a:xfrm>
            <a:off x="609600" y="1905000"/>
            <a:ext cx="8305800" cy="3992563"/>
          </a:xfrm>
        </p:spPr>
        <p:txBody>
          <a:bodyPr>
            <a:normAutofit fontScale="92500" lnSpcReduction="20000"/>
          </a:bodyPr>
          <a:lstStyle/>
          <a:p>
            <a:pPr algn="ctr" eaLnBrk="1" hangingPunct="1">
              <a:buFont typeface="Arial" charset="0"/>
              <a:buNone/>
              <a:defRPr/>
            </a:pPr>
            <a:endParaRPr lang="en-US" dirty="0" smtClean="0"/>
          </a:p>
          <a:p>
            <a:pPr eaLnBrk="1" hangingPunct="1">
              <a:buFont typeface="Arial" charset="0"/>
              <a:buNone/>
              <a:defRPr/>
            </a:pPr>
            <a:r>
              <a:rPr lang="en-US" u="sng" dirty="0" smtClean="0">
                <a:solidFill>
                  <a:srgbClr val="FF0000"/>
                </a:solidFill>
              </a:rPr>
              <a:t>UNDERLINE</a:t>
            </a:r>
            <a:r>
              <a:rPr lang="en-US" dirty="0" smtClean="0"/>
              <a:t> – lines or sections that describe the problem</a:t>
            </a:r>
            <a:endParaRPr lang="en-US" b="1" dirty="0" smtClean="0"/>
          </a:p>
          <a:p>
            <a:pPr eaLnBrk="1" hangingPunct="1">
              <a:buFont typeface="Arial" charset="0"/>
              <a:buNone/>
              <a:defRPr/>
            </a:pPr>
            <a:endParaRPr lang="en-US" dirty="0" smtClean="0"/>
          </a:p>
          <a:p>
            <a:pPr eaLnBrk="1" hangingPunct="1">
              <a:buFont typeface="Arial" charset="0"/>
              <a:buNone/>
              <a:defRPr/>
            </a:pPr>
            <a:r>
              <a:rPr lang="en-US" dirty="0" smtClean="0"/>
              <a:t> STAR – sections that relate and support your current opinion</a:t>
            </a:r>
          </a:p>
          <a:p>
            <a:pPr eaLnBrk="1" hangingPunct="1">
              <a:buFont typeface="Arial" charset="0"/>
              <a:buNone/>
              <a:defRPr/>
            </a:pPr>
            <a:endParaRPr lang="en-US" dirty="0" smtClean="0"/>
          </a:p>
          <a:p>
            <a:pPr eaLnBrk="1" hangingPunct="1">
              <a:buFont typeface="Arial" charset="0"/>
              <a:buNone/>
              <a:defRPr/>
            </a:pPr>
            <a:r>
              <a:rPr lang="en-US" dirty="0" smtClean="0"/>
              <a:t>  CIRCLE – sections that relate to the opposite position</a:t>
            </a:r>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3"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8194" name="Picture 2" descr="http://www.neatorama.com/wp-content/uploads/2012/04/rethink-your-drinks-sugar-500x375.jpg"/>
          <p:cNvPicPr>
            <a:picLocks noChangeAspect="1" noChangeArrowheads="1"/>
          </p:cNvPicPr>
          <p:nvPr/>
        </p:nvPicPr>
        <p:blipFill>
          <a:blip r:embed="rId4" cstate="print"/>
          <a:srcRect/>
          <a:stretch>
            <a:fillRect/>
          </a:stretch>
        </p:blipFill>
        <p:spPr bwMode="auto">
          <a:xfrm>
            <a:off x="914400" y="228600"/>
            <a:ext cx="7518400" cy="5638800"/>
          </a:xfrm>
          <a:prstGeom prst="rect">
            <a:avLst/>
          </a:prstGeom>
          <a:ln>
            <a:noFill/>
          </a:ln>
          <a:effectLst>
            <a:softEdge rad="112500"/>
          </a:effectLst>
        </p:spPr>
      </p:pic>
    </p:spTree>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p:txBody>
          <a:bodyPr/>
          <a:lstStyle/>
          <a:p>
            <a:pPr eaLnBrk="1" hangingPunct="1"/>
            <a:r>
              <a:rPr lang="en-US" smtClean="0"/>
              <a:t>Powerful Words…</a:t>
            </a:r>
          </a:p>
        </p:txBody>
      </p:sp>
      <p:sp>
        <p:nvSpPr>
          <p:cNvPr id="80898" name="Content Placeholder 2"/>
          <p:cNvSpPr>
            <a:spLocks noGrp="1"/>
          </p:cNvSpPr>
          <p:nvPr>
            <p:ph idx="1"/>
          </p:nvPr>
        </p:nvSpPr>
        <p:spPr/>
        <p:txBody>
          <a:bodyPr/>
          <a:lstStyle/>
          <a:p>
            <a:pPr algn="ctr" eaLnBrk="1" hangingPunct="1">
              <a:buFont typeface="Arial" charset="0"/>
              <a:buNone/>
            </a:pPr>
            <a:endParaRPr lang="en-US" smtClean="0"/>
          </a:p>
          <a:p>
            <a:pPr algn="ctr" eaLnBrk="1" hangingPunct="1">
              <a:buFont typeface="Arial" charset="0"/>
              <a:buNone/>
            </a:pPr>
            <a:endParaRPr lang="en-US" smtClean="0"/>
          </a:p>
          <a:p>
            <a:pPr algn="ctr" eaLnBrk="1" hangingPunct="1">
              <a:buFont typeface="Arial" charset="0"/>
              <a:buNone/>
            </a:pPr>
            <a:endParaRPr lang="en-US" smtClean="0"/>
          </a:p>
          <a:p>
            <a:pPr algn="ctr" eaLnBrk="1" hangingPunct="1">
              <a:buFont typeface="Arial" charset="0"/>
              <a:buNone/>
            </a:pPr>
            <a:r>
              <a:rPr lang="en-US" smtClean="0"/>
              <a:t>With a partner….</a:t>
            </a:r>
          </a:p>
          <a:p>
            <a:pPr algn="ctr" eaLnBrk="1" hangingPunct="1">
              <a:buFont typeface="Arial" charset="0"/>
              <a:buNone/>
            </a:pPr>
            <a:r>
              <a:rPr lang="en-US" smtClean="0"/>
              <a:t>Make a list of powerful or interesting words in the article.</a:t>
            </a:r>
          </a:p>
        </p:txBody>
      </p:sp>
      <p:pic>
        <p:nvPicPr>
          <p:cNvPr id="80899"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80900" name="Picture 2" descr="C:\Users\bepayne\AppData\Local\Microsoft\Windows\Temporary Internet Files\Content.IE5\8DI24R48\MC900078746[1].wmf"/>
          <p:cNvPicPr>
            <a:picLocks noChangeAspect="1" noChangeArrowheads="1"/>
          </p:cNvPicPr>
          <p:nvPr/>
        </p:nvPicPr>
        <p:blipFill>
          <a:blip r:embed="rId4"/>
          <a:srcRect/>
          <a:stretch>
            <a:fillRect/>
          </a:stretch>
        </p:blipFill>
        <p:spPr bwMode="auto">
          <a:xfrm>
            <a:off x="685800" y="1143000"/>
            <a:ext cx="2743200" cy="252412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5" name="Picture 3" descr="C:\Users\bepayne\AppData\Local\Microsoft\Windows\Temporary Internet Files\Content.IE5\SYQMCQVL\MP900442177[1].jpg"/>
          <p:cNvPicPr>
            <a:picLocks noChangeAspect="1" noChangeArrowheads="1"/>
          </p:cNvPicPr>
          <p:nvPr/>
        </p:nvPicPr>
        <p:blipFill>
          <a:blip r:embed="rId3"/>
          <a:srcRect/>
          <a:stretch>
            <a:fillRect/>
          </a:stretch>
        </p:blipFill>
        <p:spPr bwMode="auto">
          <a:xfrm>
            <a:off x="5181600" y="0"/>
            <a:ext cx="3430588" cy="3048000"/>
          </a:xfrm>
          <a:prstGeom prst="rect">
            <a:avLst/>
          </a:prstGeom>
          <a:noFill/>
          <a:ln w="9525">
            <a:noFill/>
            <a:miter lim="800000"/>
            <a:headEnd/>
            <a:tailEnd/>
          </a:ln>
        </p:spPr>
      </p:pic>
      <p:sp>
        <p:nvSpPr>
          <p:cNvPr id="82946" name="Title 1"/>
          <p:cNvSpPr>
            <a:spLocks noGrp="1"/>
          </p:cNvSpPr>
          <p:nvPr>
            <p:ph type="title"/>
          </p:nvPr>
        </p:nvSpPr>
        <p:spPr/>
        <p:txBody>
          <a:bodyPr/>
          <a:lstStyle/>
          <a:p>
            <a:pPr algn="l" eaLnBrk="1" hangingPunct="1"/>
            <a:r>
              <a:rPr lang="en-US" smtClean="0"/>
              <a:t>    Let’s put it all together</a:t>
            </a:r>
          </a:p>
        </p:txBody>
      </p:sp>
      <p:sp>
        <p:nvSpPr>
          <p:cNvPr id="3" name="Content Placeholder 2"/>
          <p:cNvSpPr>
            <a:spLocks noGrp="1"/>
          </p:cNvSpPr>
          <p:nvPr>
            <p:ph idx="1"/>
          </p:nvPr>
        </p:nvSpPr>
        <p:spPr/>
        <p:txBody>
          <a:bodyPr>
            <a:normAutofit/>
          </a:bodyPr>
          <a:lstStyle/>
          <a:p>
            <a:pPr marL="514350" indent="-514350" eaLnBrk="1" hangingPunct="1">
              <a:buFont typeface="Arial" charset="0"/>
              <a:buAutoNum type="arabicPeriod"/>
              <a:defRPr/>
            </a:pPr>
            <a:r>
              <a:rPr lang="en-US" dirty="0" smtClean="0"/>
              <a:t>Write your claim</a:t>
            </a:r>
          </a:p>
          <a:p>
            <a:pPr marL="514350" indent="-514350" eaLnBrk="1" hangingPunct="1">
              <a:buFont typeface="Arial" charset="0"/>
              <a:buAutoNum type="arabicPeriod"/>
              <a:defRPr/>
            </a:pPr>
            <a:r>
              <a:rPr lang="en-US" dirty="0" smtClean="0"/>
              <a:t>Extend your thinking with a quote</a:t>
            </a:r>
          </a:p>
          <a:p>
            <a:pPr marL="914400" lvl="1" indent="-514350" eaLnBrk="1" hangingPunct="1">
              <a:buFont typeface="Wingdings" pitchFamily="2" charset="2"/>
              <a:buChar char="Ø"/>
              <a:defRPr/>
            </a:pPr>
            <a:r>
              <a:rPr lang="en-US" dirty="0" smtClean="0"/>
              <a:t>To support</a:t>
            </a:r>
          </a:p>
          <a:p>
            <a:pPr marL="914400" lvl="1" indent="-514350" eaLnBrk="1" hangingPunct="1">
              <a:buFont typeface="Wingdings" pitchFamily="2" charset="2"/>
              <a:buChar char="Ø"/>
              <a:defRPr/>
            </a:pPr>
            <a:r>
              <a:rPr lang="en-US" dirty="0" smtClean="0"/>
              <a:t>To counter</a:t>
            </a:r>
          </a:p>
          <a:p>
            <a:pPr marL="514350" indent="-514350" eaLnBrk="1" hangingPunct="1">
              <a:buFont typeface="Arial" charset="0"/>
              <a:buNone/>
              <a:defRPr/>
            </a:pPr>
            <a:r>
              <a:rPr lang="en-US" dirty="0" smtClean="0"/>
              <a:t>3. Incorporate a few key phrases  or powerful words</a:t>
            </a:r>
          </a:p>
          <a:p>
            <a:pPr algn="ctr" eaLnBrk="1" hangingPunct="1">
              <a:buFont typeface="Arial" charset="0"/>
              <a:buNone/>
              <a:defRPr/>
            </a:pPr>
            <a:endParaRPr lang="en-US" dirty="0" smtClean="0"/>
          </a:p>
          <a:p>
            <a:pPr algn="ctr" eaLnBrk="1" hangingPunct="1">
              <a:buFont typeface="Arial" charset="0"/>
              <a:buNone/>
              <a:defRPr/>
            </a:pPr>
            <a:r>
              <a:rPr lang="en-US" dirty="0" smtClean="0"/>
              <a:t>Write  Share Discuss</a:t>
            </a:r>
          </a:p>
          <a:p>
            <a:pPr marL="514350" indent="-514350" eaLnBrk="1" hangingPunct="1">
              <a:buFont typeface="Arial" charset="0"/>
              <a:buNone/>
              <a:defRPr/>
            </a:pPr>
            <a:endParaRPr lang="en-US" dirty="0" smtClean="0"/>
          </a:p>
          <a:p>
            <a:pPr marL="514350" indent="-514350" eaLnBrk="1" hangingPunct="1">
              <a:buFont typeface="Arial" charset="0"/>
              <a:buNone/>
              <a:defRPr/>
            </a:pPr>
            <a:endParaRPr lang="en-US" dirty="0" smtClean="0"/>
          </a:p>
          <a:p>
            <a:pPr marL="514350" indent="-514350" algn="ctr" eaLnBrk="1" hangingPunct="1">
              <a:buFont typeface="Arial" charset="0"/>
              <a:buNone/>
              <a:defRPr/>
            </a:pPr>
            <a:endParaRPr lang="en-US" dirty="0" smtClean="0"/>
          </a:p>
        </p:txBody>
      </p:sp>
      <p:pic>
        <p:nvPicPr>
          <p:cNvPr id="82948" name="Picture 3"/>
          <p:cNvPicPr>
            <a:picLocks noChangeAspect="1"/>
          </p:cNvPicPr>
          <p:nvPr/>
        </p:nvPicPr>
        <p:blipFill>
          <a:blip r:embed="rId4"/>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hangingPunct="1">
              <a:defRPr/>
            </a:pPr>
            <a:r>
              <a:rPr lang="en-US" dirty="0" smtClean="0"/>
              <a:t>How might this be helpful in your classroom?</a:t>
            </a:r>
            <a:endParaRPr lang="en-US" dirty="0"/>
          </a:p>
        </p:txBody>
      </p:sp>
      <p:pic>
        <p:nvPicPr>
          <p:cNvPr id="84994"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84995" name="Picture 2" descr="C:\Users\bepayne\AppData\Local\Microsoft\Windows\Temporary Internet Files\Content.IE5\8DI24R48\MC900297565[1].wmf"/>
          <p:cNvPicPr>
            <a:picLocks noChangeAspect="1" noChangeArrowheads="1"/>
          </p:cNvPicPr>
          <p:nvPr/>
        </p:nvPicPr>
        <p:blipFill>
          <a:blip r:embed="rId4"/>
          <a:srcRect/>
          <a:stretch>
            <a:fillRect/>
          </a:stretch>
        </p:blipFill>
        <p:spPr bwMode="auto">
          <a:xfrm>
            <a:off x="2819400" y="2286000"/>
            <a:ext cx="3495675" cy="22383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idx="4294967295"/>
          </p:nvPr>
        </p:nvSpPr>
        <p:spPr/>
        <p:txBody>
          <a:bodyPr/>
          <a:lstStyle/>
          <a:p>
            <a:pPr eaLnBrk="1" hangingPunct="1"/>
            <a:r>
              <a:rPr lang="en-US" sz="4000" smtClean="0"/>
              <a:t>Break</a:t>
            </a:r>
          </a:p>
        </p:txBody>
      </p:sp>
      <p:sp>
        <p:nvSpPr>
          <p:cNvPr id="87042" name="Content Placeholder 2"/>
          <p:cNvSpPr>
            <a:spLocks noGrp="1"/>
          </p:cNvSpPr>
          <p:nvPr>
            <p:ph idx="4294967295"/>
          </p:nvPr>
        </p:nvSpPr>
        <p:spPr/>
        <p:txBody>
          <a:bodyPr/>
          <a:lstStyle/>
          <a:p>
            <a:pPr eaLnBrk="1" hangingPunct="1">
              <a:buFont typeface="Arial" charset="0"/>
              <a:buNone/>
            </a:pPr>
            <a:endParaRPr lang="en-US" smtClean="0"/>
          </a:p>
        </p:txBody>
      </p:sp>
      <p:pic>
        <p:nvPicPr>
          <p:cNvPr id="87043"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pic>
        <p:nvPicPr>
          <p:cNvPr id="87044" name="Picture 2" descr="https://encrypted-tbn0.gstatic.com/images?q=tbn:ANd9GcTxDYSZT5-yXvm8uDi9YHE7Kwu0tCsQMaMUkwVda37fhaOey95h">
            <a:hlinkClick r:id="rId4"/>
          </p:cNvPr>
          <p:cNvPicPr>
            <a:picLocks noChangeAspect="1" noChangeArrowheads="1"/>
          </p:cNvPicPr>
          <p:nvPr/>
        </p:nvPicPr>
        <p:blipFill>
          <a:blip r:embed="rId5"/>
          <a:srcRect/>
          <a:stretch>
            <a:fillRect/>
          </a:stretch>
        </p:blipFill>
        <p:spPr bwMode="auto">
          <a:xfrm>
            <a:off x="2438400" y="2819400"/>
            <a:ext cx="4048125" cy="19050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t>Today’s Goals</a:t>
            </a:r>
          </a:p>
        </p:txBody>
      </p:sp>
      <p:sp>
        <p:nvSpPr>
          <p:cNvPr id="20482" name="Content Placeholder 2"/>
          <p:cNvSpPr>
            <a:spLocks noGrp="1"/>
          </p:cNvSpPr>
          <p:nvPr>
            <p:ph idx="1"/>
          </p:nvPr>
        </p:nvSpPr>
        <p:spPr/>
        <p:txBody>
          <a:bodyPr/>
          <a:lstStyle/>
          <a:p>
            <a:pPr eaLnBrk="1" hangingPunct="1">
              <a:buFont typeface="Arial" charset="0"/>
              <a:buNone/>
            </a:pPr>
            <a:r>
              <a:rPr lang="en-US" smtClean="0"/>
              <a:t>We will. . .</a:t>
            </a:r>
          </a:p>
          <a:p>
            <a:pPr eaLnBrk="1" hangingPunct="1"/>
            <a:r>
              <a:rPr lang="en-US" b="1" smtClean="0"/>
              <a:t>Examine</a:t>
            </a:r>
            <a:r>
              <a:rPr lang="en-US" smtClean="0"/>
              <a:t> what college-ready writing looks like.</a:t>
            </a:r>
          </a:p>
          <a:p>
            <a:pPr eaLnBrk="1" hangingPunct="1"/>
            <a:r>
              <a:rPr lang="en-US" b="1" smtClean="0"/>
              <a:t>Analyze</a:t>
            </a:r>
            <a:r>
              <a:rPr lang="en-US" smtClean="0"/>
              <a:t> what knowledge, skills and abilities our students need (at this point) to produce this level of writing.</a:t>
            </a:r>
          </a:p>
          <a:p>
            <a:pPr eaLnBrk="1" hangingPunct="1"/>
            <a:r>
              <a:rPr lang="en-US" b="1" smtClean="0"/>
              <a:t>Plan</a:t>
            </a:r>
            <a:r>
              <a:rPr lang="en-US" smtClean="0"/>
              <a:t> next steps for developing CRW skills in our students.</a:t>
            </a:r>
          </a:p>
          <a:p>
            <a:pPr eaLnBrk="1" hangingPunct="1"/>
            <a:endParaRPr lang="en-US" smtClean="0"/>
          </a:p>
        </p:txBody>
      </p:sp>
      <p:pic>
        <p:nvPicPr>
          <p:cNvPr id="20483"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p:txBody>
          <a:bodyPr/>
          <a:lstStyle/>
          <a:p>
            <a:pPr eaLnBrk="1" hangingPunct="1"/>
            <a:r>
              <a:rPr lang="en-US" smtClean="0"/>
              <a:t>A Look at Mentoring for Spring</a:t>
            </a:r>
          </a:p>
        </p:txBody>
      </p:sp>
      <p:sp>
        <p:nvSpPr>
          <p:cNvPr id="89090" name="Content Placeholder 2"/>
          <p:cNvSpPr>
            <a:spLocks noGrp="1"/>
          </p:cNvSpPr>
          <p:nvPr>
            <p:ph idx="1"/>
          </p:nvPr>
        </p:nvSpPr>
        <p:spPr/>
        <p:txBody>
          <a:bodyPr/>
          <a:lstStyle/>
          <a:p>
            <a:pPr eaLnBrk="1" hangingPunct="1">
              <a:buFont typeface="Arial" charset="0"/>
              <a:buNone/>
            </a:pPr>
            <a:endParaRPr lang="en-US" smtClean="0"/>
          </a:p>
          <a:p>
            <a:pPr eaLnBrk="1" hangingPunct="1">
              <a:buFont typeface="Arial" charset="0"/>
              <a:buNone/>
            </a:pPr>
            <a:endParaRPr lang="en-US" smtClean="0"/>
          </a:p>
        </p:txBody>
      </p:sp>
      <p:pic>
        <p:nvPicPr>
          <p:cNvPr id="8909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89092" name="AutoShape 2"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p:cNvSpPr>
            <a:spLocks noChangeAspect="1" noChangeArrowheads="1"/>
          </p:cNvSpPr>
          <p:nvPr/>
        </p:nvSpPr>
        <p:spPr bwMode="auto">
          <a:xfrm>
            <a:off x="63500" y="-384175"/>
            <a:ext cx="304800" cy="304800"/>
          </a:xfrm>
          <a:prstGeom prst="rect">
            <a:avLst/>
          </a:prstGeom>
          <a:noFill/>
          <a:ln w="9525">
            <a:noFill/>
            <a:miter lim="800000"/>
            <a:headEnd/>
            <a:tailEnd/>
          </a:ln>
        </p:spPr>
        <p:txBody>
          <a:bodyPr/>
          <a:lstStyle/>
          <a:p>
            <a:endParaRPr lang="en-US">
              <a:latin typeface="Calibri" pitchFamily="34" charset="0"/>
            </a:endParaRPr>
          </a:p>
        </p:txBody>
      </p:sp>
      <p:sp>
        <p:nvSpPr>
          <p:cNvPr id="89093" name="AutoShape 4"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p:cNvSpPr>
            <a:spLocks noChangeAspect="1" noChangeArrowheads="1"/>
          </p:cNvSpPr>
          <p:nvPr/>
        </p:nvSpPr>
        <p:spPr bwMode="auto">
          <a:xfrm>
            <a:off x="63500" y="-384175"/>
            <a:ext cx="304800" cy="304800"/>
          </a:xfrm>
          <a:prstGeom prst="rect">
            <a:avLst/>
          </a:prstGeom>
          <a:noFill/>
          <a:ln w="9525">
            <a:noFill/>
            <a:miter lim="800000"/>
            <a:headEnd/>
            <a:tailEnd/>
          </a:ln>
        </p:spPr>
        <p:txBody>
          <a:bodyPr/>
          <a:lstStyle/>
          <a:p>
            <a:endParaRPr lang="en-US">
              <a:latin typeface="Calibri" pitchFamily="34" charset="0"/>
            </a:endParaRPr>
          </a:p>
        </p:txBody>
      </p:sp>
      <p:sp>
        <p:nvSpPr>
          <p:cNvPr id="89094" name="AutoShape 6" descr="data:image/jpeg;base64,/9j/4AAQSkZJRgABAQAAAQABAAD/2wCEAAkGBxQSEhUUERQUFhUVFBYVFxgYFBUXFRcWFhcWFhcVFRQYHCggGBwlHBUUITEhJSksLi4uFx8zODMsNygtLisBCgoKDg0OGhAQGywkICQsLCwsLCwsLCwsLCwsLC8sLCwsLCwsLDQsLCwsLCwsLCwsNCwsLCwsLCwsLCwsLCwsLP/AABEIALcBEwMBIgACEQEDEQH/xAAcAAAABwEBAAAAAAAAAAAAAAAAAgMEBQYHAQj/xABDEAABAwIEAwYEAggEBAcAAAABAAIRAyEEBRIxBkFREyJhcYGRBzKhsULBFCNScpLR4fBTYoKyFTOi8UNEY4OjwtL/xAAaAQACAwEBAAAAAAAAAAAAAAADBAACBQEG/8QALhEAAgICAQMDAgUEAwAAAAAAAAECEQMhEgQxQRMiUWFxBSMykdGBweHwFEKx/9oADAMBAAIRAxEAPwCPzYxSqEfsH7KjV5cQYJAHQwPNaBXZqDm9Wke4hcyjI2Pwo1w0sYW6r2eHEE9TLg8+ynWe1qR38Nh6nKN/UomF6Hc/ZaVwphSW7eft/fuqzQyBzHgvbuR9en981pOW0G06Ya2yzck0zUxY3DuL6ntHdDZ6u29gorNcxxFIau1pAeLCfa91MvoB47wkdJt6hRmM4fp1I/VUwAZ2n2m0q8Fos++xTKq1ao2XljrWLQRPoTZV3MM2eahArMosa7TJA1Fw3EuKu+DwoYLKLx+Tt7TWIAcZIhpGrqJFpVoJvuVk0yLz8EURJ1HT83XxTPJsAarREKR4nb+rAA5RbwsleDmhunXYJ57ow5Km0yZynhkgSXD0Ca5jlNSm6Q4ESr3hy2Bpj0UTxRWYykS6PzQM2GM02ySjUStNqgjvbhVDi3HxYFL/APFtRINoNiqtnhJebrH4uWpC8tjKm660LgmpqZ5LNmAq88A5g1jS1xvJKd6ZcZnYx2jQKBWM8acVnEY1wYZpUiabINiQe+/1P0AVw4k4o7KnV0m/ZvgjkYMFZhwvge0rU2kbkE+XRO5J6HcGO2TtHI6uIaDTbcX23nxRzwzim/NRJ8QJ+i2DKaLWMDWgCykQEusjex30Ujz7mmVVqXzsIHkVAVCQbf0XpvFYRlRpD2gg9Qs94p+H1NzXOo2O4H5eKJHM1+oo8C8Df4H50e0q4Z0w5vaNHRzYDo8wQf8ASthXmrhqpUwOY0C62ms1jpt3HnQ6fRxPovSoKai7QlkVMSqI+D3RHJXBC66gZ3Mquim4jeIHmbKEw46p3xjjOxoB5DiA9shok3kD6lRmVY4VBOh7J/aA+4JCR6mVzo0Onh7GyJ4qpDTDvlNisqzLC6HkcuRW65hlrazC13Pn0WVcT5FUw74ddp2KFBuLCyVoq+j+/wAwlGsSnZLunr/3RuQFREo5JNzeSPUrCQPqjFnVTkd4iAqII76V0FzmTijQ6eQklcwzmMqvwj5Z2gFSnqgS78TWH8UFod46n9FY2H0VG4+yECn2oeX1NQu54Bi8BreZkg+GlN5vfCmKdHk9LLyRdBg4Dw8MIIBaQIIcLRHlzlDDGwVD4Hz/ABDy6jXqOeQ0OYXRMAw5pO5/Dve6u+Brgt9Vk5FTN2M+StErRrAJHFYs7M3PPoOqTDNimWY4esXg0WsLRvMz1EDY38VaM32OOrHNbGup27r+ckkH2AUbis5c8aSABBuNvdPG0nOHfeWDwo+J8SdoKh8Vg3Go1tOs5zIcaksDeQgNbyvMko0U3skqS/wyToVgac1ORgJCnm1MWHJSLcvBphvh97ptQ4Xa4myLJT4JIwc7c8jaJzIs81kNaR7Sn/EmTHE0i0k9bBQOS5eMJV5wVeKVcOEhEwxksfGTspGNqpGI53lbqJIv67qsYidUFbVnPDT8TV1Ew0fVUPjDhR1Co0tuHD2ISjxVJ12KuPllMc2ESnXcy7TCdYugWmDuuNwDuYV4wZV0SOAwRxOErzJfocB5qL4Eaf0if2WyfsrXwlhHhlVos4hwHmQYTDJMuNPF6jYVKVxEQ6RNvOUTLqNGl0UHKPJeGaLhce0AE6iPBpI91JYbGteO6T5EQVTnUMR2gbcUALaHND3HoSWnSPK6PkuFxGHOqtU1d61rx0JgSl0qjdof7yqmWbM8wcwQwCerjAaOp6qAZxNRNXsjV1PNtoBPRtoKl80wvaPnwBF0hSyZgqds8aqn7RubWH0V15u/oVaeqS+pVuJ8qjE9s2xNEkddbHAz/CpH4Z8ZOrPOGrGTDjTcfmsflPW1wfBOeLazW0nVHGBTY530iPqFkvBOLdTxOHcDdtVl+oLgCPIyQjwbWxfPFcFHzs9LJfAi5Sb2Qu0amkOd0EpkzUtobcTAOp9medz4ch/fgs/4co4uk6AdVPUfnImJO0K642oXBzt+Z/km+EpWnqs3JLlJs1sUOMaH+HfIEqB4uwRqsIAk8uqsNNtkRzbqkroskjJMt4UxNSpBEDqRYK65bwbh2AtqUxVJElzzMeAaLNVtptgKMpMqF4eQALgzZxF4BHMbK29Wdx1bMk4vyanh8QW0x3S0PDSZ0gyCJ53BUIDbxC0r4gZM17RVHztEA+HQ/VZjiqhaDYgjYjb1Vou9A8iXJtDik+QCgoynibIJmKjRnz58nRtoTXNTTFJ5rODWBp1OPJvOPH+iGY5hTw9M1Krg1rR6k9GjmT0WQ8W8UVMbLT3KIktpg7nk555n6D6plxtAIdyyCrpzKhopllKu1z2amBriCzU6SPENMctStlUmm7wP3T+lgWYjD4arEuphtRh82Frh6tcfWOiVrYcPbFiCk+vwenkVdmaX4b1HqYnfdCeHzEQLiU7oY8Sb/wB/3KrmJy2o3/lPI87phXp4mncaXepBmd+aSSHXsvzi1w3UTWY1gdfqqthc8rgw5l/3mx5mSoDGccOcXdw912ktJDTYwRN45pnFCcuyAZckYxabNYpVwdk8y7FgOhVXhHjfBVm6XO7Kp+zUgSf8r/ld9/BPMZim06mubK08mSLqjITZYM1qiQVL5PiGFgiFTRxHReLkJDCZ+wVWgGATG9kCHVy9Smjt7NEr4trRJVH4qzZr3DoFdaYa9g5yFE5hk1EDUWhM5Izk7vRecXJUZPmTddRsdVYsLkYcGkhF4grURUYG6dUwIVhw1BwaCRyXcc7btlHh0RuBwop1CAIukM6wcONZotz8L3J8LypED9apHCblGlFSVMvgyvE7RF5XjQ4X3R8xxAO2w3PRR2NwZpV3CdLXklp5eI9D+STNWrTdpcGdmfxiXOno5sj3BKzpRduJvRlGSUo+SbrY9hDdBLjHKLecpDE45ws4eoTTtWNE9o82B7tMN53u8xtdN8NQ1uNV7nHkwFxLWjeR1J6wuyi0rLVx3X7r+SqfFPEHsaLdThqe8kA/MGhsSOYBIKrfAuBdXxVNrROmoyo48wxjpd9FKcVkYvGig6QKbSAbSHFusujyAt0HtffhhkVPDUalRrg+s9wZ4tGzARylxn26J2GOXBNmRnzpzl8mjV9guYT5ii1hEDoIRsL8yOJ+SE4qp0qWg2Z2ji08mG035A/1SWBrAd0+h5EKyZgWim41Pla0udabASTCp1FpfVNYS1hADKZAsBu4xzJPoISHUQUXyRqYJuUa+PJYqZRtKb0HJcPQU0y7DE2TZtMxE2Srqi4HLlnLa7FS43dFL+9lk2LB1FpkdDG62jP8KHgzfqsU4iquZUcGg6Qfr0CtifuaKz/TYg3I6jrgWPgurSsgzjLaeHpNdXdqDe9qpu1ajczAI3J5oLSUI1toQeSV9mY5i8dUqu1VXue7q5xdHlOw8kkkwlAjgzdvhljBUy+j1YDTP+gkfaFIZnTNE6xem43H7Djz8j9/NUT4NZnDq2HJ3io3/a6P+n3WrOaCCCAQRBB2I8UfLijmxpP/AFieLNLp8za/1FbNdp2UdmFaBO6Nn2BOHcC09x06b3H+U/zUPXxpNoWFPDKEuMj0uHLDJHnFjDGVTpcTu4hg8C4ho+6oWbM0YrEN6Vqn+4kfQq71aoNehSJEF+t5OwDQTJ9YVK4lqasZiD1qu+llp9NCsPL6/wBjL6qd5+P0/uMiFJ4HPatMBoeS0fhdcenT0URK4CitJqmBov8Akea4aq4Nq/qiep7hP73L1V8o5RSEEX5hYS1ytXBXEr6Femx73Gi8hhaTIaTZrm9L7+CC8EIq0gbTN0bjixgAF+V0XOsS51B02lv5KAxmZ6XCOoVkx9ZlTDG4uz8kupQmnxJyfZsxitiDTrtcbw6VpWBz01WgBp81mFZhdVE9fzWl0c2weGot7avRY7TtrBd/A2T9EpBNtUaL1jQ6P/NCe4IS8qljjKnUrH9Fp1K0bmOzpjpqc649k7r5vUcCBDJF9Jm25hxi3ja3QElmlGDZnt0SHGmfUmM7NoDyCC502ZcfKebo5fzTTC48WbVEgjfkVTOJiTRcB+LuDf8AFIk9Nzbc7nd02fCMljOoACV6uKTRodFN0ycYzCC/d+iDqgqGGiGj6/0TYYfwTyhTgJZIdyZLRnWZ4MjN6jraTSa6+0loYBP+kn/urFl2NNCox7CwaSJF4MctWx/L0TbFVNeIc8X5W0kw0RfUYImT5keorPI5u8JcHemkW6rbwL8tWYOd/mOix5d8UsLUqupYlr8O9ri0l3fpEi1ntEjrdo3V3yzFsqw+k9r2kWc1wcPcLzPxng9FcVBtVby21NgH6aT7qNy7NKtB2uhUqU3dWPc0+sbhDcUmXVtWeu3XVap0x2lQCwD3ADpBWP5T8X8fRAFQ0q4/9RkO/ip6fqCtV4KzihmtE4hgdSqB2mtTD5AfEggkXa4XBtz5gpbqMLnFUM9PkUW7H1SqG802qYwiLEA7EggHyJ3VkoZfTaZDZPUy4/XZGzCg19NweQGxOoxDSNnSdoSn/ElXca/5CvsV6kSdynTHck0yzEte2Wua4ftNcHNMWlrhYjxSlR0JbjxCt2Nc8rhjHOJsASsVzeqHPcdgST7q/ce5kW0tI3cY9Bf+Sy3MKpaJO6viXuskv0he3AtZBR1ygmqAjPUUdr5SRN4SjFpGeT3BmO7DG0HzAL9DvJ/dj3LfZegn4hrWlziA1oLiTyAuSvMQcRcWIuD0I2K3TDY44vC0JkNfTa9/i6AQB1E39k30y5e0z+s9rUhqc4NR9R1WmS14DWA/gYNrc53Pj5KHfQ/WO0k6Jt5RKtFSgwhrREj2vynkmtbAEva3kSZ6xzn7T4q/XdPHLiuK9yr+P8g/w3rJYc9T/S0/5/fwVDMcsLcJiKxB1vYdPVrNQAjzEk+YWf5nU1V6rutWofd5W0caYqlRwlUPILjTIa0byRAJHIDe/RYeT135oOaCxwjBDXT5JZZSyP5AEAboFBgS42KIatoRZQJuu2VN2wGCfimU3MBOtjXT+8AUtmOSYhjNOo35dVZPhcWuyzCvHOkGnzpk0z9WlWLEaXGOiy/QUU97CenFnmTi976T+yNiRqd1gkgD6FI8M5PTxDv1tZjRPyB7RVdG9j8ouL+PgSHvxccP+KV2j8ApN/8Aia7/AOyqVjunMK4xRye2bLRwrKbA1jQ1o2AEATMm/rc+M/8AiQK+1p+vI8ybzPrPQyXY057tg93lqdHtPifdaLwrUb+iUy3lIdeO/MGXOgf0LRqaLBhSvQCUOKsXzOnrdTZ0M+m0WsNtpO28ggWSk2AI6KLZRGoGDuJ9AYkbjwsOnJWOlhpAjwSHVr3mh0n6AUsTZI5vjiynDbudYBOK+Gg2Vcz3FsB1veGsaOZiRdtj5yf9IQsONzlQXPkUY2I0oMEkHf5gS8EQYI6eMnYIxbJ5X/Z2J3sDcu8DaPFZ3xJnn6RUZ2etrKclhJh2oxLpFx8rY9eqbjPcS0Wrv6Xh0+ZcCT6rV9RLRl+k3svHEmX9vQc0fM3vMi/ebPdk9QSNP4S4HbbN2mykDxJiv8Z20fKyfQxv47qNLpQ5STYSMWlTOytL+A2Nc3MXU2k6KtB4cOUsIc13p3h/rKzGVKZLmVTD6n0XljnMNPU2zg10ag07tmAJF7qeDpvfHfxTo4JzqOHAr1xZ1/1VM9HkXc7/ACjbmRssQ4o4wxmPcf0is4smezb3aQ8qYsfMyfFQb3zK4Aq1Rc1D4QZyRTfSJkMfIHRrr/fUtMq4iQsM+HGplck/K8aT9wf76rXG1iLFZOfU2P4txRUuMq2qq0dGk/VU7MWgtHl+asnEDy6pVI5DSD4CZ+tlWqjZHkFMKpWWyPdCFKkIC6m4cQuovFg+REVAusKCK2xWqZwqFrfw1x2vBBpN6T3M9J1N+jgPRZGFdvhfjNNWrSJgPa14naWEh30c32R+ndZF9RTrI3ib+NmrUqQ3AUdmFR8kUSQ6ANQAJDTJ7vjt9IUk/FMpsJLm2HUKJyrHsLGuc9oJF7jdaUPLMaa7UU3jyl2eE3kvqASTJN5Mk7mxWarQviViQ9lBlMh3ee4wZjSA1vv2j/ZUQYZ3QrP6uV5Psa/4fHjht+XY3cjtRdJkyjpYdYSbrjzdcG6KXXsuNnaN6+AObl2FxGHcZ7F4qMHRlUGQPAPYT/rWgUakPJPRYV8DMQ5uZhoNnYes13kNLh9WhbTmFM6iQeSHJLZLaaPPPxPxAfmmLcP8Rrf4KbGH7FVymbpbOMR2mIrP311qjv4nuKb0VIlmHKsfAeL04gsj/mNsR82pt4B8QTt0HiRXClMLXdTe17d2nUOhjkfAiQfAq6dMq1ao1zYg9CP5GPe4NwfAq15eZAVPpVxVpsqMJh+lwMxIPI8nQDsO8IvsrNl7yGpbql719hno3+W/uJcU41zGaac6n8x+FouXG48t+aw/N8S6rVc5znOAMNmOQAMAWG3LlC0jjTHaGValjbs290nvcrkwNyeeyy1GhFRgvrsBkm5Tf00chJuufJHe6Ak9grHEcC4zbzRnWC4w2XDp2ISjXW/vwSBMpSmukOuCMQuMF0oxkkDqYXGRdzUODctYcPScNy0e+35K8YygNA8FTeEaZbRaOhP5H81ba9buXWLJ22aceyKDnzi0uYBc7+Woun6/RQOJOlv93PQKXzrGa6h9vQKJd3nCdm39eSJieiZO4KWGAABF+fmgjOkoK2ymiL7IdB7IaB0CMgtkyANttHsjtqEbGERBQgo6q47k+6KioSoQ6uriC4QicUyHFIOcpDMqciVGOKjLx2FK41cJXWbSqXsIWb4dZ2cHj6LxEPcKVSRI0VHNDo6EQDPgt54gz6mKb4cJg/ZeYaZi61Wixj6Xah0s0FxPkLg+NilupyOFP5CY4crMobsj0yiAoNKOig4KDUWV2d/JWKGkcHBwwzGv3iQLTpPeAM2tN/xBXWm+GrO8qx9RgYHkGm1um5aO7A3vBjy9t1dzjW9jqm0X8PNB6tOosP0jVyRQOPMaDpYObnPd8xNiQ25sBd1h0VQUhxBiu0xDzyB0i5PyzO/+YuUY88uqMAObnwCBRgERxUOnKxsuALj9wEdcOhXOhdpor7LtJQguwWT/ACijqqDwumQCsXCOGl8+KHmlxgy+JXI0bJKMMHh+f/ZP8e79WfKElhqWkBMOJMf2dA9TDB5u/kJPosdbZpFGxFSXk+JSZ5+gRWm/mlAb+v8AVMRVIHJ2xZqCIx1kFCtEUCuhEXSVsmSGQlFlBcIGldRJXZUIdldlFlCVCHKrZBChKrYJU7Ki8ypwZ6qFovYwK7GwRSUqAqLYVgcrTw3jXDB41hPdFOR4Oe1zTHsFVi4dU9wmZ9nRrU4ntYjwPOfRDzR5RpfK/wDS+N07ZHhEK6HLjl04KtKVo3IHW3ukAUAV1M40aLg2u0/KT1jshy6pPMMz7Ci4O1Aub3BIdJ74EkbbTPgRzlRnD2daiGHTr/cadQHOAJmxkQicX4sljGE/iNtIaNIk2G/zHmmJU4i0eSnRWy7mUVqJqRg5BDh0k43RnOSRK42dSADJShckqaUC4jrCuSuH2SLnf3yR8M7dTyStD7DUS9waNyYWwZNwuYZVpNtpaHN/ECBGx3EQsw4SpasS2eX816OyWmAweSJPDGePYFZpQy6K9XpaBcEeYhZhx9mmvENpN2pXP7zo+w+5W95ni20qVSpUjTTY57p6NBJ+y8u1MS/EV3VHfNUeXnoC4zA8BP0SC6VY25WOLqHNVRL4Zkx4IVpgkdbeaeUaYAj3Ph0SOJcIt5AJZStjVaAWn+/FBHayRKClnCFQXCuStoxw0roKJKErhA6EokrkqEDyhKLKEqEDyk8TR1iLdL7eq7qXZUImQ+YYF9F+io2DuOYI5OaeYSTGK25tm/bYRlB1HU6m6e1j5BuQCOvOVW9PRDjF+RmbjftYkWdISbmJcpGoVaSKpjvJ8kr4pxbh6bnkbxAA83GwV5yr4YEQcXUF9mUj/uqEfQD1Tb4bcSjDsdTq2pl9jGziBY9ZVypfELC9qWvLmkGNTgY9+QS7b7IYjFd2ZnxdwycI+WS6kdiSCR5kAWuFXCvQWZYCliaZcwtex4mxBFxuFmWY/D2uaoGGAc09SYb4zGy7yrTKNW9FLZUgg7EGQehHNLY3GGppncCPqn+dcMYnDOc2pTeQz5qjadQ0hz+ctA9dlEdmfNXTdFGlZ1oRpSa6KZK6Q6XLpou069LtIMF0HTO8atp8EGsgjVtImN45wtkznLabMsOHoNDRUI0tMk6nEESTeZQ5z41YfDheS68GP0MK8sNQMcWAhpeGnQCdgXbArhath4qy04XLmYSiyTVLaTWiCXPddxPjAcZWZcR5C/Bvayo5ri5uq026gz9+a7DIpEy4HDfch3lOcuwb6jar2iW0aYqP8GmpTpD/AKqjfqk8Pg6lWeypvfG+ljnR5wFq3wh4aLsNj24pppjEU20Ga2kGIeXOAI5E0zPgrWr2Bp1pGeZBjOyrsdymD6r0Xw7jw6m2DyXmvMcvq4d5ZWY5jmki4IBI5tJ3HiFovAnFIIDCYcNx+YR8ck1TFs0GnyRcvjBmppZc5rd6z20p6NMud7hpHqsTyM98+S1T4j1xXy+pG7Cyp/C4T9CVkOVk9oI9UDqF7Wg3TPa+5aibQ31/ko/HYgNNyJH0RczzYU29nSPe/Een9VF5ZT7Sq0G4mT5b3SOPFrk+w7PJvii04WQxo8Agka2ZNBInbogh+nN7ovzivJCyiyulFK2TIBKEosoSodDShKJK7KhA0oSiyhKhA0rsokrsqHCX4ezN9CpNN5aTHiwwbh7eYifG1oVh4y4dp18P+mYZgY/TrqMb8rx+JwA/ELmRuPFUmlULSHDcEEeYWp8I4oVKNRwPcdVJaOksplzf4i73RsCcp8H2a/ZgOpl6cFkj3T/dfDMXcZSLlLcQ4EUcRUYPlDiW/um4HpsmOFwrqtRlNglz3NY0bCXEASeW6XyRcZOL8DmOalFSXZiLK5DC3kXAzzt0V0+HOQtqvNaq3U1h7rTcav2iOfgqjmWAdQrVKT4Lqb3MJBlpLTEtPMHceaunAOf02fqnuDDIgkwDvaTbmlslpaGINN7NPfWEcvBS2V0RpDuZA/pKrrfw8xI+4ViY5oFjHlc+yElQdNVYq+ryqMcPGNTfcbesKp53whhMUHaaTGuM/rKYDXB3WRZ3kVai9wFy1x8O6fYn80yfo3fLHdbtPvs76q1sskq2jB+J8gODeGl4eT1YWG3hJBHiCodrgth41y41qFUae1cGlzNmuDhs4HYnwtN1jBMouOdoXzY1GWhwwgOE7SJ8put6zR7HNw53DarSfCBI+oC8+yfNaH8PuJw9v6HX3j9U/wArhh8Ry8o865laC9JNRlT8moVqrKlWiYB063AxsdOm3o4j1UVmuT4fEVahrU2OGkAEtBdI2724Fz9Udz+5tdt7exj7ppjarmllRmwOl43lp2PoTPul99zQXHt/QdZBwfQwr3Gjrbrgka3FojkJv7q1My21i73UJleGLxLqj58HW9AptmFeBas8eek/cLivuykmopRTEsTlrXt01GtqDo5oKzPjP4dAfr8vBp1G3NMHumP8M/hPhstYpMI+Zxd4wB9kc0wQrRk12F8qTWzC8ux5r0XUqpcxxa5jg4EXgiD0VBDy2+xH3XofiLhMVHGrRhlXylj45PH57rEOI+HsTRqVC+hUa3W4yGksgmfmHK6c9WM0vkzo4nCT+CF1E3KWo4lzQdJiUjEIsqUvJcc9uUE1lBds5ROU3yAVwrjcNUp/PTqNH+am8CfMjdSOZ5cKVChW7Vru2F2Ad5hiYN/yCJYvRGFCUkaw6rnaDqFDtCsoSiE+I9whqUIHlCUSUJUOB5XZScrsqEFJUxk3EVXDU306VPXqOpt/l6+ahWydgSlcNUhwN/TeOavCbi7RScIzVSVhKlHEYmqXVGkE9RpaPVW/JeCaMB2IrUyf2Q9sD6pChYWcb/LeQPMmwR67WxJdfmAZ9ZDVxvdvbJ4SWl9Cz0uDsuP4aR8qh/Jyds4AwLxDaTPRxP5rNa9Rsnb1In6LlHHaLtAPnt7Kr34OxVeTV8Dwg/DjTh6vc/w6kuA/ccLt+o8FOMwVUtipTpu9Q4e5aFhuM4sxgPZse5rRaGHSI9NlPfDqvj6mJpkPrlnaM1y5xpimJ1A6jFx4ShekpMZjlnBGrfoTz+DTG0PEexlMMfgca4wx1HT/AJpJ/wCkBW3QCiuw88z9F1YDsupbM8r8JVXiKtWBeRTc+mDO4OkiR5pgPhvg+bHH/wByp/8ApaccEOZd7x9lxuApj8JPmXH7lEUa8C8pSk7tmYn4dYLlTd6VKn80Znw0w8gto1ZBkHtKgg9QSVqjGhvygDyAC489VOP0IvuyiYbh+pRHdFUj/PV1/wC4kqLzyvVoU3aWS7lqu2fHSbLSnUQeibVcI3p9AqPFF+A0c81/2ZnXAGZ/pAcMUGtqB1gCQC3qO8tAbhmx3XvH+qR9U1xOWUiD+rZqPOI90gMLTAggt/dcR9il8mGuyHsXUc1Teybo0+pS7WqIwVUNtrJ8zKkKeICFGJfLaHMBN8dhmuY4OAILSD5EIDESj4sjsyT0KjiAs8w5nhezq1GfsvcPQG30TQ0R0CleIH6sTWI5vKYLQhuKsTlpuhv2DeiCX0oK1IrZuvGeANfCVKdONR0kTYd1wO/kCsVxeDexxDhBBg3HJBBWatAMb3Q1IRCPBBBCYc4WjoPZF0DogguHQdmP7JRTS8T7oILpB7lGVmvVZSa4y8wJNtp/JK5rlnYVHUnOOphgxtPgUEEk8811fpeOF/15UWUbVj7hXOP0Oo5+gVNTNMOtF5nZR9Ytc4uEiXF0Wi5JhBBOQdsrONDqrm7gAGta2ByEn3KQo40l7TUl7QZI1RI6IIK9lUlRK5flNbFEijRZBfqnU0GII0kztforXl3wyqvM16rWzHdY0HlG9h9EEFCrey35X8NcHSu9hqu6vM/Tb6K1UMOykA1jWtA2AED6IIK8UVmxTtAjB5QQViqZ3th0SgEoILjVHU7OGmoTOM2fQkmg9zRzD6YHsTP0QQS83sZxrQ1y3PqlX/yzw08xUp/YkKebS1CYI890EFIPZMi0JvwQKaVcpad3EIIIwAbO4dpn8b/QwnFPKKdJsl9SB1dKCCrKvgupy+Ro7iDAUgS97rcy2ofsFCcR8f5caZa3Eva4iwFGoZ8LtEe6CCpkivgLjlJ7sxPEPBc4iSC4kTvBPNJhdQVwYWUEEF04f//Z">
            <a:hlinkClick r:id="rId4"/>
          </p:cNvPr>
          <p:cNvSpPr>
            <a:spLocks noChangeAspect="1" noChangeArrowheads="1"/>
          </p:cNvSpPr>
          <p:nvPr/>
        </p:nvSpPr>
        <p:spPr bwMode="auto">
          <a:xfrm>
            <a:off x="28575" y="-2171700"/>
            <a:ext cx="6819900" cy="4533900"/>
          </a:xfrm>
          <a:prstGeom prst="rect">
            <a:avLst/>
          </a:prstGeom>
          <a:noFill/>
          <a:ln w="9525">
            <a:noFill/>
            <a:miter lim="800000"/>
            <a:headEnd/>
            <a:tailEnd/>
          </a:ln>
        </p:spPr>
        <p:txBody>
          <a:bodyPr/>
          <a:lstStyle/>
          <a:p>
            <a:endParaRPr lang="en-US">
              <a:latin typeface="Calibri" pitchFamily="34" charset="0"/>
            </a:endParaRPr>
          </a:p>
        </p:txBody>
      </p:sp>
      <p:sp>
        <p:nvSpPr>
          <p:cNvPr id="89095" name="AutoShape 10"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a:latin typeface="Calibri" pitchFamily="34" charset="0"/>
            </a:endParaRPr>
          </a:p>
        </p:txBody>
      </p:sp>
      <p:sp>
        <p:nvSpPr>
          <p:cNvPr id="89096" name="AutoShape 12"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a:latin typeface="Calibri" pitchFamily="34" charset="0"/>
            </a:endParaRPr>
          </a:p>
        </p:txBody>
      </p:sp>
      <p:sp>
        <p:nvSpPr>
          <p:cNvPr id="89097" name="AutoShape 14" descr="data:image/jpeg;base64,/9j/4AAQSkZJRgABAQAAAQABAAD/2wCEAAkGBxMSEhQUEhQUFBUVFBQUFhUUFBQVFBQVFRQWFhQUFhQYHCggGBolHBUUITEhJSkrLi4uFx8zODMsNygtLisBCgoKDg0OGxAQGiwkHyQsLCwsLCwsLCwsLCwsLCwsLCwsLCwsLCwsLCwsLCwsLCwsLCwsLCwsLCwsLCwsLCwsLP/AABEIAQIAwwMBIgACEQEDEQH/xAAcAAABBAMBAAAAAAAAAAAAAAAFAAMEBgECBwj/xABGEAABAwIEAgcEBggEBQUAAAABAAIDBBEFEiExQVEGEyJhcYGRBzKhsRRCUnLB0SNigpLC0uHxM6Ky8BUkQ0STFiVTVPL/xAAZAQADAQEBAAAAAAAAAAAAAAABAgMEAAX/xAArEQACAgICAQMCBQUAAAAAAAAAAQIRAyESMUEEE1EiYRRCYqHwIzJxgbH/2gAMAwEAAhEDEQA/AN5ekQa7mjGHYkyUdqwClx9FqcDUAnvWtRg1M1vZ0PcSvH5Hq/SHOi0wObLsDb1VsaqPgEjIsrQeNyroydp4rf6eacezDnjUh1Jah4Wy0kBLVy2WrkQAnFBoheQo3Wx3ChiBSmtlIvRAEa2DVLdEkyBJQ1kbItmRqZ1S1cLLqBZqyNJ5stXPTRN0HIKRpIbpl0RKmxxXUqOmQ42G6AhoiVlmGo+IAs9UEyxi8wbBRAKW2EBSMiRCdKhWxgtTZCfcFo4IgGbJLYpLjjmVZ0mDm6Os4IU/pPfc6qoT1JdqzW6dwijeZGuc0kA6iyweyu2ej7laR0nos2eZweWEM5810SKawsqzgeMRtjDR2bDbZS5MQc73EI1HonNuT2F5ZORIKao+kQa8RzaXNg/hfkeSBzYu5nvMNu5BcUxCKX62U96vGbWxOCemdZBWCqr0ExrrWGJ7rvZsftM4eYVqK1xdq0ZZRcXTI80d0z1Cm2SyrmgWD3QrDWKc9iZDUvENjfVLR9MpzWobiFTwGyEqS2GNtjb4BzTAYOYQjFavKwuLiLa6uLbW7gFXaDFBnF3vsW5iGhz3ak2AFr7aqWiyidFpy3mPUKW1qrFJVQEXyyx2GjpYnNA43JOinVFWY2h2mS3vs923O+uneQqJk3ENWWpCiYZiLZQRftN0I2PmPy0U0p07Eao0K0csvKZc9K5UFRE4pl7llxTL1JzHUTUvSWhCSTkxqRxbopgo0zroFLhgYAQAQgTHZQLBTKbEyBo7XkVnk23ZpS0FailY76tvDQqM1jozdpPgUwccbftaHnwUk1wcLggoxZzRJbiV9JG271ArKaB99Bfu/olPO0jVB6qEO9x1iqipDuH1DaadkkbiC06i+hadx6LssMgc0OGxAI815+kil3NnLqXs2xgywmJ/vRWtf7J29NlbDKnTJZ42rLkFlYSWgzGHJjin3Jk7oM4VQ7s6cdPzQqtblBPHv2CIVDzsPU/gOKrfSGtytys7Tjw3vzJ7lnyyRbHFvSKtjcTqiVkedxaT2g2wYGjUjnsFjBn9s/8ALlw2H6NrmCx0OrwfRHsEwxziJHgAgaC3MWSFK9jjG0ht7lpy5gbakOa7skd2h7xulUrLtVoYkxGKRxiFs+vYZLUU82nFt7OPi245lZwGrdHI9pfI9lg8tla0Txtds5+XszxnhKy50sb2UKrkjm/QVDAJCSWNJc6KTL9aB7rPiePsgtc08HJrrXAxxve4Fxd9HqbAubJuWPsO042NxYZxfQPAu7ddiVYcr6UwSMqIPdGj2jYtOpA4d47/ABVsilD2hzdQQCPNU7o5i2cGOVuUguY5t7hj22L2NPFpBD2917bKxYEwsYYz9RxA+7u34WSY5VKvkXItEuVMlPTJoJpLYi6NSEy9SCFEnKRqhkYSTWZYSWMc7qA6E2cLtOxQTEpR7zT6IhRYwJG5X6+KDYlTEElu3JKu9lxyixP7eoRRj2HWJxHdfT0VYjHL0UhhG7SWlFwQUyxGrI0d6psEHUFD4K0nRw81LhgJ1bdBqgpWYcORVz9l8ZE0hP2PxQWgw7NuF0DoZhrYmOIGpKphdyEzKoMsqSSS2mAwVHldYE8gpBUapHZd4FLLoK7K7jeIvaGsjALn8O7iSL3stqShA1fq5Zo6dzpHPdrYBrO4C9/w9FKe4cx4cfRYWr2zdHWkZdOG6IHi5JOYEgtNwRuCpVUTdRJRdK5MtGKGainjqm5ZG5r2JscrwRs9veOB33G2hguw94BilJljNssoFn3Hu5xwkbZtn76C/BzXHRWvY+Hcea3jxgx6Tdpm2e3baOf6wHLdBZPDBLF5RHnjcJWOFg+VuQ20BqKcdZC8Dk5hd5WCtvR6pEjWuGzmjfe1gW378pHoUA6QQDqesYQcro5Wlut8rr3B5EOd+8iXRc5XFo90kub4Ek/xj0Txf1IzzVxLBOohkUuo2QieSxWiTpkFtBJjlEqhqt6Z11iqSSdoZEYLC2SUqHOKU+HPFirXh2Cks/ScUQZRAZAm8Urer3PcAlkzfigmitY5ggZ22HTihcTb8FcK+HNDpx1VfpKc5gCjGWic4b0MwwEkWBVswqkuBonqGnYANAisBA2Qbs5Rol0kAACtOER2Z4lV2lYXEAcTZW2NmUAchZaPTx3Zm9TLVGyV03I6yE4himTYXWoxBhz0zI4G6BNxCVx0bop8Wbd3IoS6Cnsbj0YcvfZUDE8fqmS5JIospdZjnSFoI11L8tmnQevmr20jKPP5lA8ToQ8mzrX3GhB8isDa+D0oKyJgmItmae1qOBIJFv1ho4d6IOYANTYKLg2BCIueLa32tvsq70nkmLjGHlgNrOHjqCp9Fu3oNTzR8HD4oTXyhzDsfBD6OOohjAhdd97lzps0bm/ZMNjbxBB53RLEpczA4tyut2rDUoTik9M6Mm+0QOieIO6uop3Euaxz+rvwa4dto7muIcP2lc8BfYxHuaPUEfgFyalrjDK0t1ILhl55jrf0AXU6Hssi5jJfwDHn8k77szzjWi4VGyBVm6OTbIFXHVaMnZliTKM6LaqTVEdE7VJfAfJGSWElMcrBfZwPJYxLDGyi55ghaZ1J+kdmyU9BOuhqaIWsOSjR0IveyfMi2ZdIw0OxwpwvY33nWW8YTlRRte3tBckBlnwXCw0NkLiSRcDhqjBTVEzLGwcmtHwTxXpwikqR4+STlK2MTbIc+nDiiM+yiNdqnEHoqcBRMYqmsjdrwTcmJte4MicH9rK7LdxDt7G2g011TOKYQ6SwLrNB1A4ga2Ucjk01FFMajdsD4ViHWQuOpyOeO+18w+DlBFW2ZzmteLtDS5ozAgO2uSLa9yH9HZntq6ljzZsxLI28jGDr5i/oFOlidTZZ2NDwGdXKzYyR76Hg4bi/hpe4x8U5Ueljetdh10rWsDYxZttgNrbg96B1zGudldY+G7fNSDBTyDrY6gxtcBdpvdpvYg5Tw77oA/EmOfkpbygG75ntLYwOTR7zj6ea6cH5HxuPgJDDGt1ACA9KKvq8rdy653ta3E926s3WWjD5OyLX8Bw81Sq2jlnme43AvYX+q0AWA/HvupUGUgPg9IZZw5w3de9uzYb+IHNdRo3XGug1t3C2Vvwuq3hGFhjgxvK7u/kLo/0g6PVLomPhdcCxfGNHWve4+1oNu/ir44e4/sY8s+KLq83aPAIHXjVUz/1I2jaY2XmlYdW5j1bL6XkcNXu7thfzWjelE5LzI4PsQ6xAAyO5W23b6rY/TymriY/eUXTL5QlSKkqpYH0qY+URPGXMbNdwJPugg7X4K01JUJ45Q1IrGaltEe6S0ukolCrsatw0qRLHZZiF11G1MjiJS4IiVlsdyjGH0uZzW8Df5IKNukGU6Vkeiw1z3WHipUuEyFwGUix8vVWiCBrAAB/VOLVHAktmKXqpXo1YLAdwWSmqypbFG+R5s1jXPce5ouVzfHOmUsoIZ+jbYHKD2iXaNDj8bLVCDl0YZTSLfjfSGGHs3zv17LTe1t8x4LneOdJJJb5jlblLsg210aDzQmtnJBAOtxGD33u8+tvVFehPR418pkkB6hjxmPCTJ7sY7tie4W4q6hGCtkeUpOi3+zTBzHB17yc0waWtOlmi/atzN/QBW6o90p8C22y0lGizSfJ2aIqlRxirqnf8RffTqnlrfgS7xKuUs92kgAteL2OviFROkbsmITgi3bBHfdrdVaMKq+zb4Ly5amz2Yq4JkOoo6Zx7cbge7Uev5qXRwMa3stDGfE/mp74mHW11HncDpyQkx3NvREDjPUsj+rle63IBtrnv7QTkWFAEhxta4FtfMBEui1AS6SY7EdWzyN3u9bDyRStoM+o0c29tleGJuCfkw5cqU2iD0fpm9a4O95ljY6F1xe/gq1029oJZIYaUtOW4LyA9uYbtA2c7TbYceSo/TbGsRZJkkmBsDlc0MGaM7EFo1Hj3qriZwuScxDxqbcDr4cFqxY9fYyZJh8VrpXl7zd0wcXONrukve5tpckN9U+yqNm2sczTGb8SPd+BZ6INJJlBAOrXBzfA21/0J1kgILeZBZ5g2Hndvot6dGRqyVJVHMC0kAXI5sNxcA8gbEfe8V2/CZ3VFNDLbV7AXW2zDR3xBXn+KYmQO37JJHO4yvv8APzXcPZVXZ6QxcYnm19+reczT65lDPDnErilxYV+iP5fJJHerKysn4dGj3WAzgIc24eL/AAUJ+DvZwv3jVPdBq7roB27kaEHcKzdUefwTSwxGj6iSKdDCS61lbsPpwxo01tqVuION/gE61q6GJRdnZczmqNrpXSss2VCJXPaDVGPD6hw3LWt/fe1p+BXEoa7Vu9sxdcm5IY3n43XafaXCXYbUgfZY7ybIwn4Arz2yexB4ZHDwJvb4kLRidIjkVsNtqrttfVsbn993Egfwro3Rn2nYZHGyAslpGss0Z2Z2d5zx3NybklwC4w+QmQAcWNHxTlWAS/vDXfK/zKaa5Aj9J6NZ05w0/wDfUvnMxp9CborRV8U8Ykhe2SN18r2G7XWJBsRvqCPJeU5IAS4/dcPh+a7H0I9pdJHDFS1Dfo3VNZE1+phcANHOduwm1zfS53UXCiilYW6edFuvHXxj9NHrYf8AUYN2+I3H9VVqKptYhdcieHaixB2I1BB43XOOmmE/RpesYP0cpOg2a/cjwO481h9Vi/Mj0fR5vyP/AEaS1ttQtJqyzSUPD9PJaPmBZY8Fh2ehSOidDG/8nET9bO796RxHzXGOnHT+rqXzQNLYYWSOjIhcSZMrnNJMuhLTl2FhY63XZSMlAyNtwTTgC2hF49T3HVeaYmaDvd+X5r2sUfpR4OWVzb+5cMAnZVUzqSfUxAyQSbvjDSRIwHctDbPy8s45KuVlMYnuY+12vdexuDoMpB5HQ35FbYNU9VNFJylue9tgHjza5wT+NRXi01dDeN3fHmLYnd9rZT3FiolTJvZBMmbKfFh/A/L91KV/ZbzAt5hw/AtUaF1we/XzH9L+qxUO1HJwJ9d/imsFE6lkJPZ94uBbztZxI+Wi6T7Jaw/TQ1vuva5pHIBhePEZm29Oa5ozsXNu2XAtA4NN/wAmo1g9dJTTRdSSJYnOJI1Bv9U8xqR3hwTLqhH3Z6ZypKLhdWZYYpCLGSNjyOWZoNviksxc430axh9K8uZqHDbwXVcL6QRzMDm+Y71wPBcQzAA+Cvfs7x9kczqWSwLrujP2ubfFUkr2JF+DpwrwdmuTzJSeFlqAnWFToobaparKS4BGxGjbNFJE/wB2RjmHwcLLzDjFGYpZYnaFkjoj+ySL+BsD5r1OvNftAzur6kuGV4ncLfq6ZD5tynzVMbEkisvlsWu5N+RUtmuXvaW/O3zCHZtge8eu4UiCU5Gni0j8v4QnTA0TIhfL3tc3zFyPwTVTEC3xZ8Wn8gno25R914Pkf7BYqhZp/VcR5H+xT+BTvHR3FXsYxvvNyt0PgNjwRzFqdlXA+M6Fw7N/quGrSPNQsAo2mFhFjdjfkEUENiLKEop6KRk07Rx573RlzHizmktcORGhWuGxddURRD68jWn7t7u+AKsntPwoxltUwdl9mSdz7dl3mBbxA5oX7NIusqXyH/pR6dzpOyPgHrzFh/qcT2ffXsuf2/c6PW9o24bDwC821VPklcz7D5R+45w/gXpUNu5cA6YwZK6qHJ7nf+Q5v4168TxJMCsFsv3Xn4OH8K3mqHDtb2j1B2cDoWnuINvNZLN+6Mf5rfzJiqFmvv8A/Gz4liZiojx5Q67CS24c2+jgDu13eNuR34rE7srgNxrbzsR8h6pmnOvcfx/I2Sn1c25ItcEjfu/LySeB/JOGJAXDG5nuYBzylttv3fitvpcg0c7UhtmR/a7Ni9w424D+i0o5WMFshsWljiD2tbkEHxA9CiFLVwNBs1zTaxuL6j3XX8RY+PemW/Ij/wAF7wz2pVjYmN+jtflaG5srhcDQaA22CSpVRO7N/isboDbtchrtx380keEQcmS8Vwv6LIC33SVFxyYtMczCQWkOBG4IR7HZ2zR6HUKvT9qEtO4ShPQ3Rmfr6aKQSZg5jTcAa3CNRxW5rjvsU6T5I3U0lzlJLO4HcevzXW6esD9goPsslomJLULNlwTN1yT23YKM0VU0auBheRvcdqM+gcPRdayqh+2KAuomW2E7Cf3XgfGyaHYsujz9VRnUjucLjlv+KcobOvyIJ8x2rfAqTWgZgORLT5/3TGGWGvJ4v4H+xVq2TvQRJv8AtR/Fv/5KaqdWO72A+bd/k5ONsLX+q8tPgf7OTcx7I/Vc5p8D/tyYU7N0cxB8LGW7TC1unkNldaSpbI0Ob/UKg4XERFGeBYz/AEhFqWocw3abH4HxU2h0wv05p+sw+qba9onPHjHZ/wDCqj7KqcCklk4vmt5MaLfFzlcIsRbKwxyDR7Sw94cLH5qN0Q6Lmjo2wOfncHvcXAWBzO008LKPGsibLc7xOKCLBr6Lh3tRhyV8x+0yI+oI/gXdzHYrjXtghtWRn7cbB6Pk/mV4vZBlHmfbP4hvkL/yhM17+zJ95rfLW3+kJy2a360n5fzKPWnsH9Z5+AuP9SZ9AXYOi3t6ef8AsJ2XVzTa4t2uQO1z8D5plnDu/uP996K0EIe2qGulKZW25sliJB7rZvRSbpFKtjlO6+lveGX9ptreun7ymNd7tgC57Sy3JwsGk/5ChtMZNC083A97NSfT5KVE9w0LwA4ZwNL3F9O7Yj0VUybRJjw9jgDI9wdx05aD4ALCWbrO2Zg0ncd+xPnv5pJtC7NhDIw7FPvpnOaTY7K/R4Y07hZxCnjjicSBsp0O2cx6KVRjqdDa5IXoXopITGCV5zw3WqBGxk/FejuikOWMKMtMtH+wsoWVhqylOMKre0s/+3T6X/w7dxMjQD8VaUD6bQ56CqHKF7h4sGYfEBNHsV9Hmet4tHDK4nv2KiwaOc3mLjy1Cnvj38Hj8QhkklnNcOAB9P7KzJoINdcHvaD5t3/FOyah/e0P89j8ymGG3g13+V3+/inoja1+Bcw+DgbfMpgHbOjFVHJSwuBBvGweYABHqp00It2SqR0GaTTxgd5876roNBTBo13KVhQ7glGS65Gg28UcfUAODVikygWCz9EaXZ+Kyzk5O0aoxSVMZnzXuBcLkftkb+npHcxIP3XMP4rtIVG9qvR1k9OZrkSQB7m8iCBmBHkFSE/klKF9HCqce54ud6W/lTFWwlsbQCS4uIAGpOgAA/ZT0X1fuO+OcfiifRoj6dSBwuLj1JefxC0Poiuxqh6AYhIA4Qhv33tbpw0Fyrh0G9n1VDWMfO2J0JZLFI0PcXFksbmEWy24jirxjONuhlDA27bD6xCjUHSQ9fGCywLtTnJsCbE2skrQ+7o5/iHssrIpXiF7C1pIYSXXeL6F1m2BLTqNeSrlThdRE8QztaHZrg5cxF9NxY6248gu5YhiLm1LowBo61wTqCdD3aLnvtglayrjNyHGJrm23Lg8j8vQLk6aOa0UE04Ozo7X4SaeHupKYGSv7TIXFp1Gg8/K90k9ITZ0414CGYq/r2lgO6jXuE3HSvvdqU4qjMNfBURZtusbr+0F6MwgWY3wC5PVYc6QMLhqHNPxC67h0do2+AUcvgrjCLZEjImQ1YLFLkylDpmUeuIdG9u+Zjh6ghbdWsiNdyZ1I8wOjd2WAEvcRoBc7W2HgsT9F6xsYf8ARajKL3d1Mmg52te3eu00TqahvZjWPe54dJk7b7Pd2c1r2GwCL4XjLni7Q63Msc0f5gun6tcqSKQ9JLjZ5tppAQBrpeM30NxtcenorD0U6Nz4hIY4ANGAve8kMZY2BcQCbngALnXkSu24nS0dVpU08T77Oc0NffmHizgfAoj0Q6NU9CyUUxcWzSdYcxzFtmhoYHblosTr9oqkM6ktE54JQ7KfgHs9rqcW6+Ai97DrOO+7VZ6To9UNIL5YyBuAHfirRdIpnNsRRSdgKOQtCk01VbdQhx8VlYOTTN7img2yYHZCcawV1XDJE+Qxh4y3aATY+KUDiETpJC7yV4SshOPHo52z2M043qZ/dy6NjHG/JTcL9k9LBPHMJqh7oyCGu6rKbNy62Zfv3XQElfmzPxQExHozDM7M4vBtbslo+YKjR9C6YEG8pI5vH4NVkWrjYLuTOpA3/gMGcyFpLja5LjwFth4IbjvRCgqHNqKplzEw2eZHsDGN7RJsQPMom7ESNwsV9RHkySWLXAXHMcrcknuebKe07o5S+u6N3Nrkc89Tr37pK/N+ht0bBEAOAjb+SSH4pfxjfhn8HI6Os11VgoappQFmFm6OYfQ5RqtRkDMbgbd5HzXRqaKzR4LlUs+UttzCvuFdIGGMdYQ095STVjQdB8NWcqj0tcx4u0g+Ck3UqKWYyrBbyWyS44pVbjTIyesexhN9ON+K2ocZba+ezTtdpF7dxF1Gkr4o+sL7MIklZ7t3XZI4cLk3381th2OQvB7V/FhB9HBYHqVM9SCUoXQUOMxkgCRhPgfyRHCsTjku1rmuIFzbkdjby3QMVVPI73duOQBCOl/TB2HPgjhhDwcssmupjJc3I0cHki9zpoN1owJykR9Qoxh0dFaUpXWaT3IZh2NxTRMlY7svFxcWcObXNOxHJSfpbXiwK0S0rMMdsHU7N1s5qnGDiEy6A3usKTNvNMbjCKUrbNUBjUTY2wWjGiGVmbpXWbJKpEwkStHygG11pLHmIN9uA2ROIeIwscRrY31tx7ig2OYVNK9pZKxjQ23aaXEn1CLVlM1vazW81WulWIuaYg3XMDsbbW/NSyr6G2aMMvrSTGHYJL/9qP8A8f8AVJCvpsv2G+pSWK18G76vn/hHjAUevxAMGiEwYoOJU0PjeNSF7B4ZDp6p0j7o1LUCwDkIqq6KIaEXQM4g+d9hoLonHSMJxEgsyHiB3LokUwsLkLizJTGGhpsdEekxOVzB+kNwErjYU6L9jGOw0zC+RwsOWp9AqlhftKjqJC1kb7DidEDgm64ESdo96zTwxRG7QF3BHcmWOaZj5HOIsHnNtcg2AOnkpUNPQ3BcHE/rEgejbKof8SOfuRaN+YJXijd0Os00qTLGa+kb7kQPl+agy1jCSWwwgnc9W0uPiSENATUs1imUUuhZTlLthF9Q49w5AAD0CbE5abg2UF1TZaMlzFNQqZc8HxUP7Lt/mir1Q4XEbbqxYdigNmuOqzSxfBohO+wtTR63UxMwnROopUCUrZlVvpN0zpqPsOe0ykaMvt3u5BHprEEE2HcbH1VVreiuGPvmibmJuXguLr8y66ZJeRWwg/Ec9MJL3D23uNLXGliqdLj0rW/4rt7aaqyYtSllO2KDM9nu87C2myrLOjszm2DCPEKiSEba0ZxLFXmP3nO04qsY/IGNp+uc5oc15FgT9n0VzHR2cixCrftIf1IpmSw5yA+3atb3eQXTVqjscnGVj1FizMjcskNraZ4yXefaSVKbjI4UzPU/kkkUP0os8v6n+xB6wrR9S4cSkDdNyhMiI0C551N1Z8HpMougdFHqrAyoytTIVhM2PknWyGx10VdbVku0KNQklqIDajqMt1uKy6g1Lw3RNg6LjidHLcorRV9tCg1FFdTxFZccWAVItdD56q50UNsvBSIKe5uicODVTaWNZjiA3TzOTbnwF1xxsDZa/SCCCOBun48Mnk91hHe7RTKfotIffkA+6LoBLJh1U6WMOAtccVI6p53dbwCawujEEYYHEgX1da+qldZyUmURElw0O95zz52+Sq/SHolNo+llIsQXMdqHDjZ24KuwSSp0w9gzCIMjALk6C4O4PFEMwWssN9tCsRt5hFuzqNZ5SB2RcoHNgENZZ1VHmc0mwJNgPJHZor7aLWGHKN7rk6A0Ax0Iw8f9vH6JI/ZJdbOpHlZjk44XUOGS4Uhr0wCbTGy2lqVDEhWuZGwUEKJ9yjormsaqpDLZOSVBKaxaJ8tWXuupkUt0MoYHPPZBce4E/JW3C+ilVJa0Zb3u0RRzMUkwaFvLVhWei9nrz/iyAdzR+JVgoegtKz3ml5/WN/ghyR1M5lFKXGzQXHk0En4Ky4XhFXJtEWjm82+G66NS4bDH7jGt8AApOcBBz+A8Su4Z0aa0Ay9p3j2fRHIqdjBZrQPALZ9U0bkKLLi8Td3D1CXbDSJoal1feg8nSSIbXPgCfkEw/pI4+7FIf2CPmuphtFhDAtlVnYvVO92nf5loTZfXv+oxvi4n5BdwO5FrMgHFNPrGDchVCrw3ECCQ9gPIA/NUrEBiQcWuIHrqioIHNnWpcaibu5C8S6WwMaTmF+GoXKzg9W/3pbJt3Rd7vflcUeCBzOrdHOl8NUcl7SD6vMcwrIuN4Bhn0SQSsNyNCDxC6bg+OsmFtncQUJRCpBZJK6SQY8jU6lMSSTCjhWHLCS4JgojgUYc8ZgD4gFJJMhGdn6L0zA0WY0bbNAVygaFhJCQYjxTUhWEkiHZCqHnmfVDJpDzPqkkqIUxEwHcA+IRCCnZ9lvoFlJcwE2OJvIegT7WjkkkkYyNwFlJJAYRVZ6UNFtgkkmh2LMriacsJKpI1kWtIbSNtprwWUkAnQKdxyjU7JJJJRj//2Q==">
            <a:hlinkClick r:id="rId5"/>
          </p:cNvPr>
          <p:cNvSpPr>
            <a:spLocks noChangeAspect="1" noChangeArrowheads="1"/>
          </p:cNvSpPr>
          <p:nvPr/>
        </p:nvSpPr>
        <p:spPr bwMode="auto">
          <a:xfrm>
            <a:off x="28575" y="-2171700"/>
            <a:ext cx="3429000" cy="4533900"/>
          </a:xfrm>
          <a:prstGeom prst="rect">
            <a:avLst/>
          </a:prstGeom>
          <a:noFill/>
          <a:ln w="9525">
            <a:noFill/>
            <a:miter lim="800000"/>
            <a:headEnd/>
            <a:tailEnd/>
          </a:ln>
        </p:spPr>
        <p:txBody>
          <a:bodyPr/>
          <a:lstStyle/>
          <a:p>
            <a:endParaRPr lang="en-US">
              <a:latin typeface="Calibri" pitchFamily="34" charset="0"/>
            </a:endParaRPr>
          </a:p>
        </p:txBody>
      </p:sp>
      <p:pic>
        <p:nvPicPr>
          <p:cNvPr id="89098" name="Picture 15"/>
          <p:cNvPicPr>
            <a:picLocks noChangeAspect="1" noChangeArrowheads="1"/>
          </p:cNvPicPr>
          <p:nvPr/>
        </p:nvPicPr>
        <p:blipFill>
          <a:blip r:embed="rId6"/>
          <a:srcRect/>
          <a:stretch>
            <a:fillRect/>
          </a:stretch>
        </p:blipFill>
        <p:spPr bwMode="auto">
          <a:xfrm>
            <a:off x="2895600" y="1524000"/>
            <a:ext cx="3381375" cy="44735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p:nvPr>
        </p:nvSpPr>
        <p:spPr/>
        <p:txBody>
          <a:bodyPr/>
          <a:lstStyle/>
          <a:p>
            <a:pPr eaLnBrk="1" hangingPunct="1"/>
            <a:r>
              <a:rPr lang="en-US" smtClean="0"/>
              <a:t>Make a Plan</a:t>
            </a:r>
          </a:p>
        </p:txBody>
      </p:sp>
      <p:sp>
        <p:nvSpPr>
          <p:cNvPr id="91138" name="Content Placeholder 2"/>
          <p:cNvSpPr>
            <a:spLocks noGrp="1"/>
          </p:cNvSpPr>
          <p:nvPr>
            <p:ph idx="1"/>
          </p:nvPr>
        </p:nvSpPr>
        <p:spPr/>
        <p:txBody>
          <a:bodyPr/>
          <a:lstStyle/>
          <a:p>
            <a:pPr eaLnBrk="1" hangingPunct="1">
              <a:buFont typeface="Arial" charset="0"/>
              <a:buNone/>
            </a:pPr>
            <a:endParaRPr lang="en-US" smtClean="0"/>
          </a:p>
        </p:txBody>
      </p:sp>
      <p:pic>
        <p:nvPicPr>
          <p:cNvPr id="91139"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graphicFrame>
        <p:nvGraphicFramePr>
          <p:cNvPr id="5" name="Table 4"/>
          <p:cNvGraphicFramePr>
            <a:graphicFrameLocks noGrp="1"/>
          </p:cNvGraphicFramePr>
          <p:nvPr/>
        </p:nvGraphicFramePr>
        <p:xfrm>
          <a:off x="533400" y="1219200"/>
          <a:ext cx="7924799" cy="4338183"/>
        </p:xfrm>
        <a:graphic>
          <a:graphicData uri="http://schemas.openxmlformats.org/drawingml/2006/table">
            <a:tbl>
              <a:tblPr/>
              <a:tblGrid>
                <a:gridCol w="906683"/>
                <a:gridCol w="142997"/>
                <a:gridCol w="1718560"/>
                <a:gridCol w="1719439"/>
                <a:gridCol w="1718560"/>
                <a:gridCol w="1718560"/>
              </a:tblGrid>
              <a:tr h="377274">
                <a:tc>
                  <a:txBody>
                    <a:bodyPr/>
                    <a:lstStyle/>
                    <a:p>
                      <a:pPr marL="0" marR="0" algn="ctr">
                        <a:lnSpc>
                          <a:spcPct val="115000"/>
                        </a:lnSpc>
                        <a:spcBef>
                          <a:spcPts val="0"/>
                        </a:spcBef>
                        <a:spcAft>
                          <a:spcPts val="0"/>
                        </a:spcAft>
                      </a:pPr>
                      <a:endParaRPr lang="en-US" sz="600" dirty="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marL="0" marR="0">
                        <a:lnSpc>
                          <a:spcPct val="115000"/>
                        </a:lnSpc>
                        <a:spcBef>
                          <a:spcPts val="0"/>
                        </a:spcBef>
                        <a:spcAft>
                          <a:spcPts val="0"/>
                        </a:spcAft>
                      </a:pPr>
                      <a:r>
                        <a:rPr lang="en-US" sz="800" b="1">
                          <a:latin typeface="Verdana"/>
                          <a:ea typeface="Times New Roman"/>
                          <a:cs typeface="Century Gothic"/>
                        </a:rPr>
                        <a:t>Ozarks Writing Project</a:t>
                      </a:r>
                      <a:endParaRPr lang="en-US" sz="600">
                        <a:latin typeface="Times New Roman"/>
                        <a:ea typeface="Times New Roman"/>
                        <a:cs typeface="Times New Roman"/>
                      </a:endParaRPr>
                    </a:p>
                  </a:txBody>
                  <a:tcPr marL="35621" marR="356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754545">
                <a:tc>
                  <a:txBody>
                    <a:bodyPr/>
                    <a:lstStyle/>
                    <a:p>
                      <a:pPr marL="0" marR="0" algn="ctr">
                        <a:lnSpc>
                          <a:spcPct val="115000"/>
                        </a:lnSpc>
                        <a:spcBef>
                          <a:spcPts val="0"/>
                        </a:spcBef>
                        <a:spcAft>
                          <a:spcPts val="0"/>
                        </a:spcAft>
                      </a:pPr>
                      <a:r>
                        <a:rPr lang="en-US" sz="900" b="1" dirty="0">
                          <a:latin typeface="Verdana"/>
                          <a:ea typeface="Times New Roman"/>
                          <a:cs typeface="Century Gothic"/>
                        </a:rPr>
                        <a:t>February 2014</a:t>
                      </a:r>
                      <a:endParaRPr lang="en-US" sz="600" dirty="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endParaRPr lang="en-US" sz="600" dirty="0">
                        <a:latin typeface="Calibri"/>
                        <a:ea typeface="Times New Roman"/>
                        <a:cs typeface="Times New Roman"/>
                      </a:endParaRPr>
                    </a:p>
                  </a:txBody>
                  <a:tcPr marL="35621" marR="35621"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3F3F3"/>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520636">
                <a:tc gridSpan="2">
                  <a:txBody>
                    <a:bodyPr/>
                    <a:lstStyle/>
                    <a:p>
                      <a:pPr marL="0" marR="0" algn="ctr">
                        <a:lnSpc>
                          <a:spcPct val="115000"/>
                        </a:lnSpc>
                        <a:spcBef>
                          <a:spcPts val="0"/>
                        </a:spcBef>
                        <a:spcAft>
                          <a:spcPts val="0"/>
                        </a:spcAft>
                      </a:pPr>
                      <a:r>
                        <a:rPr lang="en-US" sz="600" b="1">
                          <a:latin typeface="Verdana"/>
                          <a:ea typeface="Times New Roman"/>
                          <a:cs typeface="Century Gothic"/>
                        </a:rPr>
                        <a:t>Mon</a:t>
                      </a:r>
                      <a:endParaRPr lang="en-US" sz="60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hMerge="1">
                  <a:txBody>
                    <a:bodyPr/>
                    <a:lstStyle/>
                    <a:p>
                      <a:endParaRPr lang="en-US"/>
                    </a:p>
                  </a:txBody>
                  <a:tcPr/>
                </a:tc>
                <a:tc>
                  <a:txBody>
                    <a:bodyPr/>
                    <a:lstStyle/>
                    <a:p>
                      <a:pPr marL="0" marR="0" algn="ctr">
                        <a:lnSpc>
                          <a:spcPct val="115000"/>
                        </a:lnSpc>
                        <a:spcBef>
                          <a:spcPts val="0"/>
                        </a:spcBef>
                        <a:spcAft>
                          <a:spcPts val="0"/>
                        </a:spcAft>
                      </a:pPr>
                      <a:r>
                        <a:rPr lang="en-US" sz="600" b="1">
                          <a:latin typeface="Verdana"/>
                          <a:ea typeface="Times New Roman"/>
                          <a:cs typeface="Century Gothic"/>
                        </a:rPr>
                        <a:t>Tue</a:t>
                      </a:r>
                      <a:endParaRPr lang="en-US" sz="60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600" b="1">
                          <a:latin typeface="Verdana"/>
                          <a:ea typeface="Times New Roman"/>
                          <a:cs typeface="Century Gothic"/>
                        </a:rPr>
                        <a:t>Wed</a:t>
                      </a:r>
                      <a:endParaRPr lang="en-US" sz="60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600" b="1">
                          <a:latin typeface="Verdana"/>
                          <a:ea typeface="Times New Roman"/>
                          <a:cs typeface="Century Gothic"/>
                        </a:rPr>
                        <a:t>Thu</a:t>
                      </a:r>
                      <a:endParaRPr lang="en-US" sz="60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c>
                  <a:txBody>
                    <a:bodyPr/>
                    <a:lstStyle/>
                    <a:p>
                      <a:pPr marL="0" marR="0" algn="ctr">
                        <a:lnSpc>
                          <a:spcPct val="115000"/>
                        </a:lnSpc>
                        <a:spcBef>
                          <a:spcPts val="0"/>
                        </a:spcBef>
                        <a:spcAft>
                          <a:spcPts val="0"/>
                        </a:spcAft>
                      </a:pPr>
                      <a:r>
                        <a:rPr lang="en-US" sz="600" b="1">
                          <a:latin typeface="Verdana"/>
                          <a:ea typeface="Times New Roman"/>
                          <a:cs typeface="Century Gothic"/>
                        </a:rPr>
                        <a:t>Fri</a:t>
                      </a:r>
                      <a:endParaRPr lang="en-US" sz="600">
                        <a:latin typeface="Times New Roman"/>
                        <a:ea typeface="Times New Roman"/>
                        <a:cs typeface="Times New Roman"/>
                      </a:endParaRPr>
                    </a:p>
                  </a:txBody>
                  <a:tcPr marL="35621" marR="356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0C0C0"/>
                    </a:solidFill>
                  </a:tcPr>
                </a:tc>
              </a:tr>
              <a:tr h="528183">
                <a:tc gridSpan="2">
                  <a:txBody>
                    <a:bodyPr/>
                    <a:lstStyle/>
                    <a:p>
                      <a:pPr marL="0" marR="0">
                        <a:spcBef>
                          <a:spcPts val="0"/>
                        </a:spcBef>
                        <a:spcAft>
                          <a:spcPts val="0"/>
                        </a:spcAft>
                      </a:pP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endParaRPr lang="en-US" sz="600">
                        <a:latin typeface="Calibri"/>
                        <a:ea typeface="Times New Roman"/>
                        <a:cs typeface="Times New Roman"/>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8183">
                <a:tc gridSpan="2">
                  <a:txBody>
                    <a:bodyPr/>
                    <a:lstStyle/>
                    <a:p>
                      <a:pPr marL="0" marR="0">
                        <a:spcBef>
                          <a:spcPts val="0"/>
                        </a:spcBef>
                        <a:spcAft>
                          <a:spcPts val="0"/>
                        </a:spcAft>
                      </a:pPr>
                      <a:r>
                        <a:rPr lang="en-US" sz="800" b="1">
                          <a:latin typeface="Verdana"/>
                          <a:ea typeface="Times New Roman"/>
                          <a:cs typeface="Arial"/>
                        </a:rPr>
                        <a:t>3</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800" b="1">
                          <a:latin typeface="Verdana"/>
                          <a:ea typeface="Times New Roman"/>
                          <a:cs typeface="Arial"/>
                        </a:rPr>
                        <a:t>4</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0" cap="flat" cmpd="dbl"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a:latin typeface="Verdana"/>
                          <a:ea typeface="Times New Roman"/>
                          <a:cs typeface="Arial"/>
                        </a:rPr>
                        <a:t>5</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a:latin typeface="Verdana"/>
                          <a:ea typeface="Times New Roman"/>
                          <a:cs typeface="Arial"/>
                        </a:rPr>
                        <a:t>6</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a:latin typeface="Verdana"/>
                          <a:ea typeface="Times New Roman"/>
                          <a:cs typeface="Arial"/>
                        </a:rPr>
                        <a:t>7</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0" cap="flat" cmpd="dbl" algn="ctr">
                      <a:solidFill>
                        <a:srgbClr val="000000"/>
                      </a:solidFill>
                      <a:prstDash val="solid"/>
                      <a:round/>
                      <a:headEnd type="none" w="med" len="med"/>
                      <a:tailEnd type="none" w="med" len="med"/>
                    </a:lnB>
                  </a:tcPr>
                </a:tc>
              </a:tr>
              <a:tr h="528183">
                <a:tc gridSpan="2">
                  <a:txBody>
                    <a:bodyPr/>
                    <a:lstStyle/>
                    <a:p>
                      <a:pPr marL="0" marR="0">
                        <a:spcBef>
                          <a:spcPts val="0"/>
                        </a:spcBef>
                        <a:spcAft>
                          <a:spcPts val="0"/>
                        </a:spcAft>
                      </a:pPr>
                      <a:r>
                        <a:rPr lang="en-US" sz="800" b="1">
                          <a:latin typeface="Verdana"/>
                          <a:ea typeface="Times New Roman"/>
                          <a:cs typeface="Arial"/>
                        </a:rPr>
                        <a:t>10</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317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800" b="1" dirty="0">
                          <a:solidFill>
                            <a:schemeClr val="bg1"/>
                          </a:solidFill>
                          <a:latin typeface="Verdana"/>
                          <a:ea typeface="Times New Roman"/>
                          <a:cs typeface="Arial"/>
                        </a:rPr>
                        <a:t>11</a:t>
                      </a:r>
                      <a:endParaRPr lang="en-US" sz="500" dirty="0">
                        <a:solidFill>
                          <a:schemeClr val="bg1"/>
                        </a:solidFill>
                        <a:latin typeface="Century Gothic"/>
                        <a:ea typeface="Times New Roman"/>
                        <a:cs typeface="Arial"/>
                      </a:endParaRPr>
                    </a:p>
                    <a:p>
                      <a:pPr marL="0" marR="0">
                        <a:spcBef>
                          <a:spcPts val="0"/>
                        </a:spcBef>
                        <a:spcAft>
                          <a:spcPts val="0"/>
                        </a:spcAft>
                      </a:pPr>
                      <a:r>
                        <a:rPr lang="en-US" sz="600" dirty="0">
                          <a:solidFill>
                            <a:schemeClr val="bg1"/>
                          </a:solidFill>
                          <a:latin typeface="Verdana"/>
                          <a:ea typeface="Times New Roman"/>
                          <a:cs typeface="Times New Roman"/>
                        </a:rPr>
                        <a:t>   Monett           Full Day PD</a:t>
                      </a:r>
                      <a:endParaRPr lang="en-US" sz="600" dirty="0">
                        <a:solidFill>
                          <a:schemeClr val="bg1"/>
                        </a:solidFill>
                        <a:latin typeface="Times New Roman"/>
                        <a:ea typeface="Times New Roman"/>
                        <a:cs typeface="Times New Roman"/>
                      </a:endParaRPr>
                    </a:p>
                  </a:txBody>
                  <a:tcPr marL="35621" marR="35621" marT="0" marB="0">
                    <a:lnL w="31750" cap="flat" cmpd="dbl" algn="ctr">
                      <a:solidFill>
                        <a:srgbClr val="000000"/>
                      </a:solidFill>
                      <a:prstDash val="solid"/>
                      <a:round/>
                      <a:headEnd type="none" w="med" len="med"/>
                      <a:tailEnd type="none" w="med" len="med"/>
                    </a:lnL>
                    <a:lnR w="31750" cap="flat" cmpd="dbl" algn="ctr">
                      <a:solidFill>
                        <a:srgbClr val="000000"/>
                      </a:solidFill>
                      <a:prstDash val="solid"/>
                      <a:round/>
                      <a:headEnd type="none" w="med" len="med"/>
                      <a:tailEnd type="none" w="med" len="med"/>
                    </a:lnR>
                    <a:lnT w="31750" cap="flat" cmpd="dbl" algn="ctr">
                      <a:solidFill>
                        <a:srgbClr val="000000"/>
                      </a:solidFill>
                      <a:prstDash val="solid"/>
                      <a:round/>
                      <a:headEnd type="none" w="med" len="med"/>
                      <a:tailEnd type="none" w="med" len="med"/>
                    </a:lnT>
                    <a:lnB w="31750" cap="flat" cmpd="dbl" algn="ctr">
                      <a:solidFill>
                        <a:srgbClr val="000000"/>
                      </a:solidFill>
                      <a:prstDash val="solid"/>
                      <a:round/>
                      <a:headEnd type="none" w="med" len="med"/>
                      <a:tailEnd type="none" w="med" len="med"/>
                    </a:lnB>
                    <a:solidFill>
                      <a:srgbClr val="800080"/>
                    </a:solidFill>
                  </a:tcPr>
                </a:tc>
                <a:tc>
                  <a:txBody>
                    <a:bodyPr/>
                    <a:lstStyle/>
                    <a:p>
                      <a:pPr marL="0" marR="0">
                        <a:spcBef>
                          <a:spcPts val="0"/>
                        </a:spcBef>
                        <a:spcAft>
                          <a:spcPts val="0"/>
                        </a:spcAft>
                      </a:pPr>
                      <a:r>
                        <a:rPr lang="en-US" sz="800" b="1">
                          <a:latin typeface="Verdana"/>
                          <a:ea typeface="Times New Roman"/>
                          <a:cs typeface="Arial"/>
                        </a:rPr>
                        <a:t>12</a:t>
                      </a:r>
                      <a:endParaRPr lang="en-US" sz="500">
                        <a:latin typeface="Century Gothic"/>
                        <a:ea typeface="Times New Roman"/>
                        <a:cs typeface="Arial"/>
                      </a:endParaRPr>
                    </a:p>
                  </a:txBody>
                  <a:tcPr marL="35621" marR="35621" marT="0" marB="0">
                    <a:lnL w="31750" cap="flat" cmpd="dbl"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a:latin typeface="Verdana"/>
                          <a:ea typeface="Times New Roman"/>
                          <a:cs typeface="Arial"/>
                        </a:rPr>
                        <a:t>13</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31750" cap="flat" cmpd="dbl"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800" b="1" dirty="0">
                          <a:latin typeface="Verdana"/>
                          <a:ea typeface="Times New Roman"/>
                          <a:cs typeface="Arial"/>
                        </a:rPr>
                        <a:t>14</a:t>
                      </a:r>
                      <a:endParaRPr lang="en-US" sz="500" dirty="0">
                        <a:latin typeface="Century Gothic"/>
                        <a:ea typeface="Times New Roman"/>
                        <a:cs typeface="Arial"/>
                      </a:endParaRPr>
                    </a:p>
                    <a:p>
                      <a:pPr marL="0" marR="0">
                        <a:spcBef>
                          <a:spcPts val="0"/>
                        </a:spcBef>
                        <a:spcAft>
                          <a:spcPts val="0"/>
                        </a:spcAft>
                      </a:pPr>
                      <a:r>
                        <a:rPr lang="en-US" sz="600" dirty="0">
                          <a:latin typeface="Verdana"/>
                          <a:ea typeface="Times New Roman"/>
                          <a:cs typeface="Times New Roman"/>
                        </a:rPr>
                        <a:t>     </a:t>
                      </a:r>
                      <a:endParaRPr lang="en-US" sz="600" dirty="0">
                        <a:latin typeface="Times New Roman"/>
                        <a:ea typeface="Times New Roman"/>
                        <a:cs typeface="Times New Roman"/>
                      </a:endParaRPr>
                    </a:p>
                  </a:txBody>
                  <a:tcPr marL="35621" marR="35621" marT="0" marB="0">
                    <a:lnL w="31750" cap="flat" cmpd="dbl" algn="ctr">
                      <a:solidFill>
                        <a:srgbClr val="000000"/>
                      </a:solidFill>
                      <a:prstDash val="solid"/>
                      <a:round/>
                      <a:headEnd type="none" w="med" len="med"/>
                      <a:tailEnd type="none" w="med" len="med"/>
                    </a:lnL>
                    <a:lnR w="31750" cap="flat" cmpd="dbl" algn="ctr">
                      <a:solidFill>
                        <a:srgbClr val="000000"/>
                      </a:solidFill>
                      <a:prstDash val="solid"/>
                      <a:round/>
                      <a:headEnd type="none" w="med" len="med"/>
                      <a:tailEnd type="none" w="med" len="med"/>
                    </a:lnR>
                    <a:lnT w="31750" cap="flat" cmpd="dbl" algn="ctr">
                      <a:solidFill>
                        <a:srgbClr val="000000"/>
                      </a:solidFill>
                      <a:prstDash val="solid"/>
                      <a:round/>
                      <a:headEnd type="none" w="med" len="med"/>
                      <a:tailEnd type="none" w="med" len="med"/>
                    </a:lnT>
                    <a:lnB w="31750" cap="flat" cmpd="dbl" algn="ctr">
                      <a:solidFill>
                        <a:srgbClr val="000000"/>
                      </a:solidFill>
                      <a:prstDash val="solid"/>
                      <a:round/>
                      <a:headEnd type="none" w="med" len="med"/>
                      <a:tailEnd type="none" w="med" len="med"/>
                    </a:lnB>
                    <a:solidFill>
                      <a:schemeClr val="bg1"/>
                    </a:solidFill>
                  </a:tcPr>
                </a:tc>
              </a:tr>
              <a:tr h="572996">
                <a:tc gridSpan="2">
                  <a:txBody>
                    <a:bodyPr/>
                    <a:lstStyle/>
                    <a:p>
                      <a:pPr marL="0" marR="0">
                        <a:spcBef>
                          <a:spcPts val="0"/>
                        </a:spcBef>
                        <a:spcAft>
                          <a:spcPts val="0"/>
                        </a:spcAft>
                      </a:pPr>
                      <a:r>
                        <a:rPr lang="en-US" sz="800" b="1" dirty="0">
                          <a:latin typeface="Verdana"/>
                          <a:ea typeface="Times New Roman"/>
                          <a:cs typeface="Arial"/>
                        </a:rPr>
                        <a:t>17</a:t>
                      </a:r>
                      <a:endParaRPr lang="en-US" sz="500" dirty="0">
                        <a:latin typeface="Century Gothic"/>
                        <a:ea typeface="Times New Roman"/>
                        <a:cs typeface="Arial"/>
                      </a:endParaRPr>
                    </a:p>
                    <a:p>
                      <a:pPr marL="0" marR="0">
                        <a:spcBef>
                          <a:spcPts val="0"/>
                        </a:spcBef>
                        <a:spcAft>
                          <a:spcPts val="0"/>
                        </a:spcAft>
                      </a:pPr>
                      <a:r>
                        <a:rPr lang="en-US" sz="500" dirty="0">
                          <a:latin typeface="Verdana"/>
                          <a:ea typeface="Times New Roman"/>
                          <a:cs typeface="Times New Roman"/>
                        </a:rPr>
                        <a:t>Presidents' Day</a:t>
                      </a:r>
                      <a:endParaRPr lang="en-US" sz="600" dirty="0">
                        <a:latin typeface="Times New Roman"/>
                        <a:ea typeface="Times New Roman"/>
                        <a:cs typeface="Times New Roman"/>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endParaRPr lang="en-US" sz="600" dirty="0">
                        <a:solidFill>
                          <a:schemeClr val="bg1"/>
                        </a:solidFill>
                        <a:latin typeface="Times New Roman"/>
                        <a:ea typeface="Times New Roman"/>
                        <a:cs typeface="Times New Roman"/>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500" dirty="0">
                        <a:solidFill>
                          <a:schemeClr val="bg1"/>
                        </a:solidFill>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500" dirty="0">
                        <a:solidFill>
                          <a:schemeClr val="bg1"/>
                        </a:solidFill>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c>
                  <a:txBody>
                    <a:bodyPr/>
                    <a:lstStyle/>
                    <a:p>
                      <a:pPr marL="0" marR="0">
                        <a:spcBef>
                          <a:spcPts val="0"/>
                        </a:spcBef>
                        <a:spcAft>
                          <a:spcPts val="0"/>
                        </a:spcAft>
                      </a:pPr>
                      <a:endParaRPr lang="en-US" sz="500" dirty="0">
                        <a:solidFill>
                          <a:schemeClr val="bg1"/>
                        </a:solidFill>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317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solidFill>
                  </a:tcPr>
                </a:tc>
              </a:tr>
              <a:tr h="528183">
                <a:tc gridSpan="2">
                  <a:txBody>
                    <a:bodyPr/>
                    <a:lstStyle/>
                    <a:p>
                      <a:pPr marL="0" marR="0">
                        <a:spcBef>
                          <a:spcPts val="0"/>
                        </a:spcBef>
                        <a:spcAft>
                          <a:spcPts val="0"/>
                        </a:spcAft>
                      </a:pPr>
                      <a:r>
                        <a:rPr lang="en-US" sz="800" b="1">
                          <a:latin typeface="Verdana"/>
                          <a:ea typeface="Times New Roman"/>
                          <a:cs typeface="Arial"/>
                        </a:rPr>
                        <a:t>24</a:t>
                      </a:r>
                      <a:endParaRPr lang="en-US" sz="50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marL="0" marR="0">
                        <a:spcBef>
                          <a:spcPts val="0"/>
                        </a:spcBef>
                        <a:spcAft>
                          <a:spcPts val="0"/>
                        </a:spcAft>
                      </a:pPr>
                      <a:r>
                        <a:rPr lang="en-US" sz="800" b="1" dirty="0">
                          <a:solidFill>
                            <a:schemeClr val="bg1"/>
                          </a:solidFill>
                          <a:latin typeface="Verdana"/>
                          <a:ea typeface="Times New Roman"/>
                          <a:cs typeface="Arial"/>
                        </a:rPr>
                        <a:t>25</a:t>
                      </a:r>
                      <a:endParaRPr lang="en-US" sz="500" dirty="0">
                        <a:solidFill>
                          <a:schemeClr val="bg1"/>
                        </a:solidFill>
                        <a:latin typeface="Century Gothic"/>
                        <a:ea typeface="Times New Roman"/>
                        <a:cs typeface="Arial"/>
                      </a:endParaRPr>
                    </a:p>
                    <a:p>
                      <a:pPr marL="0" marR="0">
                        <a:spcBef>
                          <a:spcPts val="0"/>
                        </a:spcBef>
                        <a:spcAft>
                          <a:spcPts val="0"/>
                        </a:spcAft>
                      </a:pPr>
                      <a:r>
                        <a:rPr lang="en-US" sz="600" dirty="0">
                          <a:solidFill>
                            <a:schemeClr val="bg1"/>
                          </a:solidFill>
                          <a:latin typeface="Verdana"/>
                          <a:ea typeface="Times New Roman"/>
                          <a:cs typeface="Times New Roman"/>
                        </a:rPr>
                        <a:t>Monett Mentor Lesson Week</a:t>
                      </a:r>
                      <a:endParaRPr lang="en-US" sz="600" dirty="0">
                        <a:solidFill>
                          <a:schemeClr val="bg1"/>
                        </a:solidFill>
                        <a:latin typeface="Times New Roman"/>
                        <a:ea typeface="Times New Roman"/>
                        <a:cs typeface="Times New Roman"/>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0080"/>
                    </a:solidFill>
                  </a:tcPr>
                </a:tc>
                <a:tc>
                  <a:txBody>
                    <a:bodyPr/>
                    <a:lstStyle/>
                    <a:p>
                      <a:pPr marL="0" marR="0">
                        <a:spcBef>
                          <a:spcPts val="0"/>
                        </a:spcBef>
                        <a:spcAft>
                          <a:spcPts val="0"/>
                        </a:spcAft>
                      </a:pPr>
                      <a:r>
                        <a:rPr lang="en-US" sz="800" b="1" dirty="0">
                          <a:solidFill>
                            <a:schemeClr val="bg1"/>
                          </a:solidFill>
                          <a:latin typeface="Verdana"/>
                          <a:ea typeface="Times New Roman"/>
                          <a:cs typeface="Arial"/>
                        </a:rPr>
                        <a:t>26</a:t>
                      </a:r>
                      <a:endParaRPr lang="en-US" sz="500" dirty="0">
                        <a:solidFill>
                          <a:schemeClr val="bg1"/>
                        </a:solidFill>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800080"/>
                    </a:solidFill>
                  </a:tcPr>
                </a:tc>
                <a:tc>
                  <a:txBody>
                    <a:bodyPr/>
                    <a:lstStyle/>
                    <a:p>
                      <a:pPr marL="0" marR="0">
                        <a:spcBef>
                          <a:spcPts val="0"/>
                        </a:spcBef>
                        <a:spcAft>
                          <a:spcPts val="0"/>
                        </a:spcAft>
                      </a:pPr>
                      <a:r>
                        <a:rPr lang="en-US" sz="800" b="1" dirty="0">
                          <a:latin typeface="Verdana"/>
                          <a:ea typeface="Times New Roman"/>
                          <a:cs typeface="Arial"/>
                        </a:rPr>
                        <a:t>27</a:t>
                      </a:r>
                      <a:endParaRPr lang="en-US" sz="500" dirty="0">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c>
                  <a:txBody>
                    <a:bodyPr/>
                    <a:lstStyle/>
                    <a:p>
                      <a:pPr marL="0" marR="0">
                        <a:spcBef>
                          <a:spcPts val="0"/>
                        </a:spcBef>
                        <a:spcAft>
                          <a:spcPts val="0"/>
                        </a:spcAft>
                      </a:pPr>
                      <a:r>
                        <a:rPr lang="en-US" sz="800" b="1" dirty="0">
                          <a:solidFill>
                            <a:schemeClr val="bg1"/>
                          </a:solidFill>
                          <a:latin typeface="Verdana"/>
                          <a:ea typeface="Times New Roman"/>
                          <a:cs typeface="Arial"/>
                        </a:rPr>
                        <a:t>28</a:t>
                      </a:r>
                      <a:endParaRPr lang="en-US" sz="500" dirty="0">
                        <a:solidFill>
                          <a:schemeClr val="bg1"/>
                        </a:solidFill>
                        <a:latin typeface="Century Gothic"/>
                        <a:ea typeface="Times New Roman"/>
                        <a:cs typeface="Arial"/>
                      </a:endParaRPr>
                    </a:p>
                  </a:txBody>
                  <a:tcPr marL="35621" marR="356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4">
                        <a:lumMod val="40000"/>
                        <a:lumOff val="60000"/>
                      </a:schemeClr>
                    </a:solidFill>
                  </a:tcPr>
                </a:tc>
              </a:tr>
            </a:tbl>
          </a:graphicData>
        </a:graphic>
      </p:graphicFrame>
      <p:pic>
        <p:nvPicPr>
          <p:cNvPr id="91204" name="Picture 1" descr="owp logo"/>
          <p:cNvPicPr>
            <a:picLocks noChangeAspect="1" noChangeArrowheads="1"/>
          </p:cNvPicPr>
          <p:nvPr/>
        </p:nvPicPr>
        <p:blipFill>
          <a:blip r:embed="rId4"/>
          <a:srcRect/>
          <a:stretch>
            <a:fillRect/>
          </a:stretch>
        </p:blipFill>
        <p:spPr bwMode="auto">
          <a:xfrm>
            <a:off x="0" y="0"/>
            <a:ext cx="1038225" cy="457200"/>
          </a:xfrm>
          <a:prstGeom prst="rect">
            <a:avLst/>
          </a:prstGeom>
          <a:noFill/>
          <a:ln w="9525">
            <a:noFill/>
            <a:miter lim="800000"/>
            <a:headEnd/>
            <a:tailEnd/>
          </a:ln>
        </p:spPr>
      </p:pic>
      <p:sp>
        <p:nvSpPr>
          <p:cNvPr id="91205" name="TextBox 6"/>
          <p:cNvSpPr txBox="1">
            <a:spLocks noChangeArrowheads="1"/>
          </p:cNvSpPr>
          <p:nvPr/>
        </p:nvSpPr>
        <p:spPr bwMode="auto">
          <a:xfrm>
            <a:off x="5181600" y="5029200"/>
            <a:ext cx="1371600" cy="523875"/>
          </a:xfrm>
          <a:prstGeom prst="rect">
            <a:avLst/>
          </a:prstGeom>
          <a:noFill/>
          <a:ln w="9525">
            <a:noFill/>
            <a:miter lim="800000"/>
            <a:headEnd/>
            <a:tailEnd/>
          </a:ln>
        </p:spPr>
        <p:txBody>
          <a:bodyPr>
            <a:spAutoFit/>
          </a:bodyPr>
          <a:lstStyle/>
          <a:p>
            <a:r>
              <a:rPr lang="en-US" sz="1400">
                <a:latin typeface="Calibri" pitchFamily="34" charset="0"/>
              </a:rPr>
              <a:t>Thinking and Writing Seminar</a:t>
            </a:r>
          </a:p>
        </p:txBody>
      </p:sp>
      <p:sp>
        <p:nvSpPr>
          <p:cNvPr id="91206" name="TextBox 7"/>
          <p:cNvSpPr txBox="1">
            <a:spLocks noChangeArrowheads="1"/>
          </p:cNvSpPr>
          <p:nvPr/>
        </p:nvSpPr>
        <p:spPr bwMode="auto">
          <a:xfrm>
            <a:off x="1752600" y="5181600"/>
            <a:ext cx="3200400" cy="369888"/>
          </a:xfrm>
          <a:prstGeom prst="rect">
            <a:avLst/>
          </a:prstGeom>
          <a:noFill/>
          <a:ln w="9525">
            <a:noFill/>
            <a:miter lim="800000"/>
            <a:headEnd/>
            <a:tailEnd/>
          </a:ln>
        </p:spPr>
        <p:txBody>
          <a:bodyPr>
            <a:spAutoFit/>
          </a:bodyPr>
          <a:lstStyle/>
          <a:p>
            <a:r>
              <a:rPr lang="en-US">
                <a:solidFill>
                  <a:schemeClr val="bg1"/>
                </a:solidFill>
              </a:rPr>
              <a:t>Available Days for Mentoring</a:t>
            </a:r>
          </a:p>
        </p:txBody>
      </p:sp>
      <p:sp>
        <p:nvSpPr>
          <p:cNvPr id="91207" name="TextBox 8"/>
          <p:cNvSpPr txBox="1">
            <a:spLocks noChangeArrowheads="1"/>
          </p:cNvSpPr>
          <p:nvPr/>
        </p:nvSpPr>
        <p:spPr bwMode="auto">
          <a:xfrm>
            <a:off x="6781800" y="5181600"/>
            <a:ext cx="1524000" cy="307975"/>
          </a:xfrm>
          <a:prstGeom prst="rect">
            <a:avLst/>
          </a:prstGeom>
          <a:noFill/>
          <a:ln w="9525">
            <a:noFill/>
            <a:miter lim="800000"/>
            <a:headEnd/>
            <a:tailEnd/>
          </a:ln>
        </p:spPr>
        <p:txBody>
          <a:bodyPr>
            <a:spAutoFit/>
          </a:bodyPr>
          <a:lstStyle/>
          <a:p>
            <a:pPr algn="ctr"/>
            <a:r>
              <a:rPr lang="en-US" sz="1400"/>
              <a:t>Write to Learn</a:t>
            </a:r>
          </a:p>
        </p:txBody>
      </p:sp>
    </p:spTree>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p:txBody>
          <a:bodyPr/>
          <a:lstStyle/>
          <a:p>
            <a:pPr eaLnBrk="1" hangingPunct="1"/>
            <a:r>
              <a:rPr lang="en-US" smtClean="0"/>
              <a:t>Today’s Goals</a:t>
            </a:r>
          </a:p>
        </p:txBody>
      </p:sp>
      <p:sp>
        <p:nvSpPr>
          <p:cNvPr id="93186" name="Content Placeholder 2"/>
          <p:cNvSpPr>
            <a:spLocks noGrp="1"/>
          </p:cNvSpPr>
          <p:nvPr>
            <p:ph idx="1"/>
          </p:nvPr>
        </p:nvSpPr>
        <p:spPr/>
        <p:txBody>
          <a:bodyPr/>
          <a:lstStyle/>
          <a:p>
            <a:pPr eaLnBrk="1" hangingPunct="1">
              <a:buFont typeface="Arial" charset="0"/>
              <a:buNone/>
            </a:pPr>
            <a:r>
              <a:rPr lang="en-US" smtClean="0"/>
              <a:t>We will. . .</a:t>
            </a:r>
          </a:p>
          <a:p>
            <a:pPr eaLnBrk="1" hangingPunct="1"/>
            <a:r>
              <a:rPr lang="en-US" b="1" smtClean="0"/>
              <a:t>Examine</a:t>
            </a:r>
            <a:r>
              <a:rPr lang="en-US" smtClean="0"/>
              <a:t> what college-ready writing looks like.</a:t>
            </a:r>
          </a:p>
          <a:p>
            <a:pPr eaLnBrk="1" hangingPunct="1"/>
            <a:r>
              <a:rPr lang="en-US" b="1" smtClean="0"/>
              <a:t>Analyze</a:t>
            </a:r>
            <a:r>
              <a:rPr lang="en-US" smtClean="0"/>
              <a:t> what knowledge, skills and abilities our students need (at this point) to produce this level of writing.</a:t>
            </a:r>
          </a:p>
          <a:p>
            <a:pPr eaLnBrk="1" hangingPunct="1"/>
            <a:r>
              <a:rPr lang="en-US" b="1" smtClean="0"/>
              <a:t>Plan</a:t>
            </a:r>
            <a:r>
              <a:rPr lang="en-US" smtClean="0"/>
              <a:t> next steps for developing CRW skills in our students.</a:t>
            </a:r>
          </a:p>
          <a:p>
            <a:pPr eaLnBrk="1" hangingPunct="1"/>
            <a:endParaRPr lang="en-US" smtClean="0"/>
          </a:p>
        </p:txBody>
      </p:sp>
      <p:pic>
        <p:nvPicPr>
          <p:cNvPr id="93187"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p:txBody>
          <a:bodyPr/>
          <a:lstStyle/>
          <a:p>
            <a:pPr eaLnBrk="1" hangingPunct="1"/>
            <a:r>
              <a:rPr lang="en-US" smtClean="0"/>
              <a:t>Closure</a:t>
            </a:r>
          </a:p>
        </p:txBody>
      </p:sp>
      <p:sp>
        <p:nvSpPr>
          <p:cNvPr id="95234" name="Content Placeholder 2"/>
          <p:cNvSpPr>
            <a:spLocks noGrp="1"/>
          </p:cNvSpPr>
          <p:nvPr>
            <p:ph idx="1"/>
          </p:nvPr>
        </p:nvSpPr>
        <p:spPr/>
        <p:txBody>
          <a:bodyPr/>
          <a:lstStyle/>
          <a:p>
            <a:pPr eaLnBrk="1" hangingPunct="1">
              <a:buFont typeface="Arial" charset="0"/>
              <a:buNone/>
            </a:pPr>
            <a:endParaRPr lang="en-US" smtClean="0"/>
          </a:p>
          <a:p>
            <a:pPr eaLnBrk="1" hangingPunct="1">
              <a:buFont typeface="Arial" charset="0"/>
              <a:buNone/>
            </a:pPr>
            <a:r>
              <a:rPr lang="en-US" smtClean="0"/>
              <a:t>   You are a teacher participating in Professional Development.  </a:t>
            </a:r>
          </a:p>
          <a:p>
            <a:pPr eaLnBrk="1" hangingPunct="1">
              <a:buFont typeface="Arial" charset="0"/>
              <a:buNone/>
            </a:pPr>
            <a:endParaRPr lang="en-US" smtClean="0"/>
          </a:p>
          <a:p>
            <a:pPr eaLnBrk="1" hangingPunct="1">
              <a:buFont typeface="Arial" charset="0"/>
              <a:buNone/>
            </a:pPr>
            <a:r>
              <a:rPr lang="en-US" smtClean="0"/>
              <a:t>   Tweet a message to a colleague about one thing you will commit to trying in your classroom.  </a:t>
            </a:r>
          </a:p>
          <a:p>
            <a:pPr eaLnBrk="1" hangingPunct="1">
              <a:buFont typeface="Arial" charset="0"/>
              <a:buNone/>
            </a:pPr>
            <a:r>
              <a:rPr lang="en-US" smtClean="0"/>
              <a:t>    #wanttotry</a:t>
            </a:r>
          </a:p>
        </p:txBody>
      </p:sp>
      <p:pic>
        <p:nvPicPr>
          <p:cNvPr id="95235"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mtClean="0"/>
              <a:t>Purpose and Non-Purpose</a:t>
            </a:r>
          </a:p>
        </p:txBody>
      </p:sp>
      <p:sp>
        <p:nvSpPr>
          <p:cNvPr id="22530" name="Content Placeholder 2"/>
          <p:cNvSpPr>
            <a:spLocks noGrp="1"/>
          </p:cNvSpPr>
          <p:nvPr>
            <p:ph idx="1"/>
          </p:nvPr>
        </p:nvSpPr>
        <p:spPr/>
        <p:txBody>
          <a:bodyPr/>
          <a:lstStyle/>
          <a:p>
            <a:pPr eaLnBrk="1" hangingPunct="1">
              <a:buFont typeface="Arial" charset="0"/>
              <a:buNone/>
            </a:pPr>
            <a:r>
              <a:rPr lang="en-US" b="1" smtClean="0"/>
              <a:t>Purpose:  </a:t>
            </a:r>
            <a:r>
              <a:rPr lang="en-US" smtClean="0"/>
              <a:t>To move forward in our work to improve student college-ready writing.</a:t>
            </a:r>
          </a:p>
          <a:p>
            <a:pPr eaLnBrk="1" hangingPunct="1">
              <a:buFont typeface="Arial" charset="0"/>
              <a:buNone/>
            </a:pPr>
            <a:endParaRPr lang="en-US" smtClean="0"/>
          </a:p>
          <a:p>
            <a:pPr eaLnBrk="1" hangingPunct="1">
              <a:buFont typeface="Arial" charset="0"/>
              <a:buNone/>
            </a:pPr>
            <a:r>
              <a:rPr lang="en-US" b="1" smtClean="0"/>
              <a:t>Non-Purpose:  </a:t>
            </a:r>
            <a:r>
              <a:rPr lang="en-US" smtClean="0"/>
              <a:t>To overwhelm or frustrate</a:t>
            </a:r>
          </a:p>
        </p:txBody>
      </p:sp>
      <p:pic>
        <p:nvPicPr>
          <p:cNvPr id="22531"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eaLnBrk="1" hangingPunct="1"/>
            <a:r>
              <a:rPr lang="en-US" smtClean="0"/>
              <a:t>Agenda</a:t>
            </a:r>
          </a:p>
        </p:txBody>
      </p:sp>
      <p:sp>
        <p:nvSpPr>
          <p:cNvPr id="3" name="Content Placeholder 2"/>
          <p:cNvSpPr>
            <a:spLocks noGrp="1"/>
          </p:cNvSpPr>
          <p:nvPr>
            <p:ph idx="1"/>
          </p:nvPr>
        </p:nvSpPr>
        <p:spPr/>
        <p:txBody>
          <a:bodyPr rtlCol="0">
            <a:normAutofit fontScale="47500" lnSpcReduction="20000"/>
          </a:bodyPr>
          <a:lstStyle/>
          <a:p>
            <a:pPr eaLnBrk="1" fontAlgn="auto" hangingPunct="1">
              <a:spcAft>
                <a:spcPts val="0"/>
              </a:spcAft>
              <a:buFont typeface="Arial" pitchFamily="34" charset="0"/>
              <a:buNone/>
              <a:defRPr/>
            </a:pPr>
            <a:r>
              <a:rPr lang="en-US" dirty="0" smtClean="0"/>
              <a:t>Teambuilder</a:t>
            </a:r>
          </a:p>
          <a:p>
            <a:pPr eaLnBrk="1" fontAlgn="auto" hangingPunct="1">
              <a:spcAft>
                <a:spcPts val="0"/>
              </a:spcAft>
              <a:buFont typeface="Arial" pitchFamily="34" charset="0"/>
              <a:buNone/>
              <a:defRPr/>
            </a:pPr>
            <a:r>
              <a:rPr lang="en-US" dirty="0" smtClean="0"/>
              <a:t>Celebrations!</a:t>
            </a:r>
          </a:p>
          <a:p>
            <a:pPr eaLnBrk="1" fontAlgn="auto" hangingPunct="1">
              <a:spcAft>
                <a:spcPts val="0"/>
              </a:spcAft>
              <a:buFont typeface="Arial" pitchFamily="34" charset="0"/>
              <a:buNone/>
              <a:defRPr/>
            </a:pPr>
            <a:r>
              <a:rPr lang="en-US" dirty="0" smtClean="0"/>
              <a:t>Metacognition:  Essential </a:t>
            </a:r>
            <a:r>
              <a:rPr lang="en-US" dirty="0" smtClean="0"/>
              <a:t>Question</a:t>
            </a:r>
          </a:p>
          <a:p>
            <a:pPr eaLnBrk="1" fontAlgn="auto" hangingPunct="1">
              <a:spcAft>
                <a:spcPts val="0"/>
              </a:spcAft>
              <a:buFont typeface="Arial" pitchFamily="34" charset="0"/>
              <a:buNone/>
              <a:defRPr/>
            </a:pPr>
            <a:r>
              <a:rPr lang="en-US" dirty="0" smtClean="0"/>
              <a:t>Talk to the Text</a:t>
            </a:r>
          </a:p>
          <a:p>
            <a:pPr eaLnBrk="1" fontAlgn="auto" hangingPunct="1">
              <a:spcAft>
                <a:spcPts val="0"/>
              </a:spcAft>
              <a:buFont typeface="Arial" pitchFamily="34" charset="0"/>
              <a:buNone/>
              <a:defRPr/>
            </a:pPr>
            <a:r>
              <a:rPr lang="en-US" dirty="0" smtClean="0"/>
              <a:t>Break</a:t>
            </a:r>
          </a:p>
          <a:p>
            <a:pPr eaLnBrk="1" fontAlgn="auto" hangingPunct="1">
              <a:spcAft>
                <a:spcPts val="0"/>
              </a:spcAft>
              <a:buFont typeface="Arial" pitchFamily="34" charset="0"/>
              <a:buNone/>
              <a:defRPr/>
            </a:pPr>
            <a:r>
              <a:rPr lang="en-US" dirty="0" smtClean="0"/>
              <a:t>Partner-Expert Jigsaw looking at exemplars</a:t>
            </a:r>
          </a:p>
          <a:p>
            <a:pPr eaLnBrk="1" fontAlgn="auto" hangingPunct="1">
              <a:spcAft>
                <a:spcPts val="0"/>
              </a:spcAft>
              <a:buFont typeface="Arial" pitchFamily="34" charset="0"/>
              <a:buNone/>
              <a:defRPr/>
            </a:pPr>
            <a:r>
              <a:rPr lang="en-US" dirty="0" smtClean="0"/>
              <a:t>Closure</a:t>
            </a:r>
          </a:p>
          <a:p>
            <a:pPr eaLnBrk="1" fontAlgn="auto" hangingPunct="1">
              <a:spcAft>
                <a:spcPts val="0"/>
              </a:spcAft>
              <a:buFont typeface="Arial" pitchFamily="34" charset="0"/>
              <a:buNone/>
              <a:defRPr/>
            </a:pPr>
            <a:r>
              <a:rPr lang="en-US" dirty="0" smtClean="0"/>
              <a:t>Lunch</a:t>
            </a:r>
          </a:p>
          <a:p>
            <a:pPr eaLnBrk="1" fontAlgn="auto" hangingPunct="1">
              <a:spcAft>
                <a:spcPts val="0"/>
              </a:spcAft>
              <a:buFont typeface="Arial" pitchFamily="34" charset="0"/>
              <a:buNone/>
              <a:defRPr/>
            </a:pPr>
            <a:r>
              <a:rPr lang="en-US" dirty="0" smtClean="0"/>
              <a:t>Argument Writing Strategies</a:t>
            </a:r>
          </a:p>
          <a:p>
            <a:pPr eaLnBrk="1" fontAlgn="auto" hangingPunct="1">
              <a:spcAft>
                <a:spcPts val="0"/>
              </a:spcAft>
              <a:buFont typeface="Arial" pitchFamily="34" charset="0"/>
              <a:buNone/>
              <a:defRPr/>
            </a:pPr>
            <a:r>
              <a:rPr lang="en-US" dirty="0" smtClean="0"/>
              <a:t>Mentoring</a:t>
            </a:r>
            <a:endParaRPr lang="en-US" dirty="0" smtClean="0"/>
          </a:p>
          <a:p>
            <a:pPr eaLnBrk="1" fontAlgn="auto" hangingPunct="1">
              <a:spcAft>
                <a:spcPts val="0"/>
              </a:spcAft>
              <a:buFont typeface="Arial" pitchFamily="34" charset="0"/>
              <a:buNone/>
              <a:defRPr/>
            </a:pPr>
            <a:r>
              <a:rPr lang="en-US" dirty="0" smtClean="0"/>
              <a:t>Planning</a:t>
            </a:r>
          </a:p>
          <a:p>
            <a:pPr eaLnBrk="1" fontAlgn="auto" hangingPunct="1">
              <a:spcAft>
                <a:spcPts val="0"/>
              </a:spcAft>
              <a:buFont typeface="Arial" pitchFamily="34" charset="0"/>
              <a:buNone/>
              <a:defRPr/>
            </a:pPr>
            <a:r>
              <a:rPr lang="en-US" dirty="0" smtClean="0"/>
              <a:t>Closure</a:t>
            </a:r>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a:p>
          <a:p>
            <a:pPr eaLnBrk="1" fontAlgn="auto" hangingPunct="1">
              <a:spcAft>
                <a:spcPts val="0"/>
              </a:spcAft>
              <a:buFont typeface="Arial" pitchFamily="34" charset="0"/>
              <a:buNone/>
              <a:defRPr/>
            </a:pPr>
            <a:endParaRPr lang="en-US" dirty="0" smtClean="0"/>
          </a:p>
          <a:p>
            <a:pPr eaLnBrk="1" fontAlgn="auto" hangingPunct="1">
              <a:spcAft>
                <a:spcPts val="0"/>
              </a:spcAft>
              <a:buFont typeface="Arial" pitchFamily="34" charset="0"/>
              <a:buNone/>
              <a:defRPr/>
            </a:pPr>
            <a:endParaRPr lang="en-US" dirty="0"/>
          </a:p>
          <a:p>
            <a:pPr eaLnBrk="1" fontAlgn="auto" hangingPunct="1">
              <a:spcAft>
                <a:spcPts val="0"/>
              </a:spcAft>
              <a:buFont typeface="Arial" pitchFamily="34" charset="0"/>
              <a:buNone/>
              <a:defRPr/>
            </a:pPr>
            <a:r>
              <a:rPr lang="en-US" dirty="0" smtClean="0"/>
              <a:t>Closure and Take-Aways</a:t>
            </a:r>
            <a:endParaRPr lang="en-US" dirty="0"/>
          </a:p>
        </p:txBody>
      </p:sp>
      <p:pic>
        <p:nvPicPr>
          <p:cNvPr id="24579"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mtClean="0"/>
              <a:t>Teambuilder</a:t>
            </a:r>
          </a:p>
        </p:txBody>
      </p:sp>
      <p:sp>
        <p:nvSpPr>
          <p:cNvPr id="26626" name="Content Placeholder 2"/>
          <p:cNvSpPr>
            <a:spLocks noGrp="1"/>
          </p:cNvSpPr>
          <p:nvPr>
            <p:ph idx="1"/>
          </p:nvPr>
        </p:nvSpPr>
        <p:spPr/>
        <p:txBody>
          <a:bodyPr/>
          <a:lstStyle/>
          <a:p>
            <a:pPr eaLnBrk="1" hangingPunct="1">
              <a:buFont typeface="Arial" charset="0"/>
              <a:buNone/>
            </a:pPr>
            <a:endParaRPr lang="en-US" smtClean="0"/>
          </a:p>
        </p:txBody>
      </p:sp>
      <p:pic>
        <p:nvPicPr>
          <p:cNvPr id="26627"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
        <p:nvSpPr>
          <p:cNvPr id="5" name="Rectangle 4"/>
          <p:cNvSpPr>
            <a:spLocks noChangeArrowheads="1"/>
          </p:cNvSpPr>
          <p:nvPr/>
        </p:nvSpPr>
        <p:spPr bwMode="auto">
          <a:xfrm>
            <a:off x="838200" y="1447800"/>
            <a:ext cx="7696200" cy="4400550"/>
          </a:xfrm>
          <a:prstGeom prst="rect">
            <a:avLst/>
          </a:prstGeom>
          <a:noFill/>
          <a:ln w="9525">
            <a:noFill/>
            <a:miter lim="800000"/>
            <a:headEnd/>
            <a:tailEnd/>
          </a:ln>
        </p:spPr>
        <p:txBody>
          <a:bodyPr>
            <a:spAutoFit/>
          </a:bodyPr>
          <a:lstStyle/>
          <a:p>
            <a:pPr>
              <a:buFont typeface="Arial" charset="0"/>
              <a:buChar char="•"/>
            </a:pPr>
            <a:r>
              <a:rPr lang="en-US" sz="4000">
                <a:latin typeface="Calibri" pitchFamily="34" charset="0"/>
              </a:rPr>
              <a:t>  Pink - Favorite hobbies </a:t>
            </a:r>
          </a:p>
          <a:p>
            <a:r>
              <a:rPr lang="en-US" sz="4000">
                <a:latin typeface="Calibri" pitchFamily="34" charset="0"/>
              </a:rPr>
              <a:t>• Green - Favorite place on earth </a:t>
            </a:r>
          </a:p>
          <a:p>
            <a:r>
              <a:rPr lang="en-US" sz="4000">
                <a:latin typeface="Calibri" pitchFamily="34" charset="0"/>
              </a:rPr>
              <a:t>• Purple - Favorite memory </a:t>
            </a:r>
          </a:p>
          <a:p>
            <a:r>
              <a:rPr lang="en-US" sz="4000">
                <a:latin typeface="Calibri" pitchFamily="34" charset="0"/>
              </a:rPr>
              <a:t>• Yellow -Dream job </a:t>
            </a:r>
          </a:p>
          <a:p>
            <a:pPr>
              <a:buFont typeface="Arial" charset="0"/>
              <a:buChar char="•"/>
            </a:pPr>
            <a:r>
              <a:rPr lang="en-US" sz="4000">
                <a:latin typeface="Calibri" pitchFamily="34" charset="0"/>
              </a:rPr>
              <a:t>  White – Best Gift ever</a:t>
            </a:r>
          </a:p>
          <a:p>
            <a:r>
              <a:rPr lang="en-US" sz="4000">
                <a:latin typeface="Calibri" pitchFamily="34" charset="0"/>
              </a:rPr>
              <a:t>• Orange - Wildcard (tell us anything about yourself!) </a:t>
            </a:r>
          </a:p>
        </p:txBody>
      </p:sp>
      <p:pic>
        <p:nvPicPr>
          <p:cNvPr id="15362" name="Picture 2" descr="http://upload.wikimedia.org/wikipedia/commons/thumb/9/9b/Necco-Candy-SweetHearts.jpg/220px-Necco-Candy-SweetHearts.jpg">
            <a:hlinkClick r:id="rId4"/>
          </p:cNvPr>
          <p:cNvPicPr>
            <a:picLocks noChangeAspect="1" noChangeArrowheads="1"/>
          </p:cNvPicPr>
          <p:nvPr/>
        </p:nvPicPr>
        <p:blipFill>
          <a:blip r:embed="rId5"/>
          <a:srcRect/>
          <a:stretch>
            <a:fillRect/>
          </a:stretch>
        </p:blipFill>
        <p:spPr bwMode="auto">
          <a:xfrm>
            <a:off x="2057400" y="1981200"/>
            <a:ext cx="4400550" cy="3200400"/>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15362"/>
                                        </p:tgtEl>
                                      </p:cBhvr>
                                    </p:animEffect>
                                    <p:set>
                                      <p:cBhvr>
                                        <p:cTn id="7" dur="1" fill="hold">
                                          <p:stCondLst>
                                            <p:cond delay="1999"/>
                                          </p:stCondLst>
                                        </p:cTn>
                                        <p:tgtEl>
                                          <p:spTgt spid="1536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p:cNvSpPr>
          <p:nvPr>
            <p:ph type="title"/>
          </p:nvPr>
        </p:nvSpPr>
        <p:spPr/>
        <p:txBody>
          <a:bodyPr/>
          <a:lstStyle/>
          <a:p>
            <a:pPr eaLnBrk="1" hangingPunct="1"/>
            <a:r>
              <a:rPr lang="en-US" smtClean="0"/>
              <a:t>Celebration!</a:t>
            </a:r>
          </a:p>
        </p:txBody>
      </p:sp>
      <p:pic>
        <p:nvPicPr>
          <p:cNvPr id="28674" name="Picture 1"/>
          <p:cNvPicPr>
            <a:picLocks noGrp="1" noChangeAspect="1" noChangeArrowheads="1"/>
          </p:cNvPicPr>
          <p:nvPr>
            <p:ph idx="1"/>
          </p:nvPr>
        </p:nvPicPr>
        <p:blipFill>
          <a:blip r:embed="rId3"/>
          <a:srcRect/>
          <a:stretch>
            <a:fillRect/>
          </a:stretch>
        </p:blipFill>
        <p:spPr>
          <a:xfrm>
            <a:off x="1176338" y="1600200"/>
            <a:ext cx="6791325" cy="4525963"/>
          </a:xfr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smtClean="0"/>
              <a:t>Metacognition  </a:t>
            </a:r>
          </a:p>
        </p:txBody>
      </p:sp>
      <p:sp>
        <p:nvSpPr>
          <p:cNvPr id="30722" name="Content Placeholder 2"/>
          <p:cNvSpPr>
            <a:spLocks noGrp="1"/>
          </p:cNvSpPr>
          <p:nvPr>
            <p:ph idx="1"/>
          </p:nvPr>
        </p:nvSpPr>
        <p:spPr/>
        <p:txBody>
          <a:bodyPr/>
          <a:lstStyle/>
          <a:p>
            <a:pPr eaLnBrk="1" hangingPunct="1">
              <a:buFont typeface="Arial" charset="0"/>
              <a:buNone/>
            </a:pPr>
            <a:endParaRPr lang="en-US" smtClean="0"/>
          </a:p>
          <a:p>
            <a:pPr algn="ctr" eaLnBrk="1" hangingPunct="1">
              <a:buFont typeface="Arial" charset="0"/>
              <a:buNone/>
            </a:pPr>
            <a:r>
              <a:rPr lang="en-US" sz="3600" smtClean="0"/>
              <a:t>What do our students, at this point,  need to know and be able to do in order to produce college-ready writing?</a:t>
            </a:r>
          </a:p>
        </p:txBody>
      </p:sp>
      <p:pic>
        <p:nvPicPr>
          <p:cNvPr id="30723" name="Picture 3"/>
          <p:cNvPicPr>
            <a:picLocks noChangeAspect="1"/>
          </p:cNvPicPr>
          <p:nvPr/>
        </p:nvPicPr>
        <p:blipFill>
          <a:blip r:embed="rId3"/>
          <a:srcRect/>
          <a:stretch>
            <a:fillRect/>
          </a:stretch>
        </p:blipFill>
        <p:spPr bwMode="auto">
          <a:xfrm>
            <a:off x="6831013" y="5838825"/>
            <a:ext cx="2320925" cy="1019175"/>
          </a:xfrm>
          <a:prstGeom prst="rect">
            <a:avLst/>
          </a:prstGeom>
          <a:noFill/>
          <a:ln w="9525">
            <a:noFill/>
            <a:miter lim="800000"/>
            <a:headEnd/>
            <a:tailEnd/>
          </a:ln>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1484</TotalTime>
  <Words>2696</Words>
  <Application>Microsoft Macintosh PowerPoint</Application>
  <PresentationFormat>On-screen Show (4:3)</PresentationFormat>
  <Paragraphs>413</Paragraphs>
  <Slides>43</Slides>
  <Notes>43</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Office Theme</vt:lpstr>
      <vt:lpstr>i3 Professional Development</vt:lpstr>
      <vt:lpstr>Welcome Back!</vt:lpstr>
      <vt:lpstr>                 Housekeeping</vt:lpstr>
      <vt:lpstr>Today’s Goals</vt:lpstr>
      <vt:lpstr>Purpose and Non-Purpose</vt:lpstr>
      <vt:lpstr>Agenda</vt:lpstr>
      <vt:lpstr>Teambuilder</vt:lpstr>
      <vt:lpstr>Celebration!</vt:lpstr>
      <vt:lpstr>Metacognition  </vt:lpstr>
      <vt:lpstr>Talk to the Text</vt:lpstr>
      <vt:lpstr>Talk to the Text</vt:lpstr>
      <vt:lpstr>Talk to the Text</vt:lpstr>
      <vt:lpstr>Talk to the Text</vt:lpstr>
      <vt:lpstr>Break</vt:lpstr>
      <vt:lpstr>PowerPoint Presentation</vt:lpstr>
      <vt:lpstr>What DOES College-Ready Writing  look like?</vt:lpstr>
      <vt:lpstr>Examine exemplars with Jigsaw</vt:lpstr>
      <vt:lpstr>Metacognition</vt:lpstr>
      <vt:lpstr>Name It and Claim It</vt:lpstr>
      <vt:lpstr>Morning Closure</vt:lpstr>
      <vt:lpstr>Lunch</vt:lpstr>
      <vt:lpstr>Metacognition:  </vt:lpstr>
      <vt:lpstr>Morning Closure</vt:lpstr>
      <vt:lpstr>Practice Arguments  Based in Texts</vt:lpstr>
      <vt:lpstr>Argument Writing Skills</vt:lpstr>
      <vt:lpstr>In order to improve,  Students need……</vt:lpstr>
      <vt:lpstr>Writing Sprints</vt:lpstr>
      <vt:lpstr>Practice through Oral Speech  </vt:lpstr>
      <vt:lpstr>Read the Article:  Apply these text codes</vt:lpstr>
      <vt:lpstr>      Add to your thinking</vt:lpstr>
      <vt:lpstr>Connecting Words……</vt:lpstr>
      <vt:lpstr>Let’s practice!!</vt:lpstr>
      <vt:lpstr>Move to  Written Practice</vt:lpstr>
      <vt:lpstr>Read the Article:  Apply these text codes</vt:lpstr>
      <vt:lpstr>PowerPoint Presentation</vt:lpstr>
      <vt:lpstr>Powerful Words…</vt:lpstr>
      <vt:lpstr>    Let’s put it all together</vt:lpstr>
      <vt:lpstr>How might this be helpful in your classroom?</vt:lpstr>
      <vt:lpstr>Break</vt:lpstr>
      <vt:lpstr>A Look at Mentoring for Spring</vt:lpstr>
      <vt:lpstr>Make a Plan</vt:lpstr>
      <vt:lpstr>Today’s Goals</vt:lpstr>
      <vt:lpstr>Closure</vt:lpstr>
    </vt:vector>
  </TitlesOfParts>
  <Company>Springfield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i3 Professional Development</dc:title>
  <dc:creator>Administrator</dc:creator>
  <cp:lastModifiedBy>Angela Kohnen</cp:lastModifiedBy>
  <cp:revision>23</cp:revision>
  <dcterms:created xsi:type="dcterms:W3CDTF">2014-02-06T19:32:58Z</dcterms:created>
  <dcterms:modified xsi:type="dcterms:W3CDTF">2014-02-11T20:50:54Z</dcterms:modified>
</cp:coreProperties>
</file>